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12"/>
  </p:notesMasterIdLst>
  <p:sldIdLst>
    <p:sldId id="256" r:id="rId2"/>
    <p:sldId id="257" r:id="rId3"/>
    <p:sldId id="261" r:id="rId4"/>
    <p:sldId id="264" r:id="rId5"/>
    <p:sldId id="265" r:id="rId6"/>
    <p:sldId id="269" r:id="rId7"/>
    <p:sldId id="268" r:id="rId8"/>
    <p:sldId id="267" r:id="rId9"/>
    <p:sldId id="262"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60" autoAdjust="0"/>
    <p:restoredTop sz="94654" autoAdjust="0"/>
  </p:normalViewPr>
  <p:slideViewPr>
    <p:cSldViewPr snapToGrid="0">
      <p:cViewPr varScale="1">
        <p:scale>
          <a:sx n="55" d="100"/>
          <a:sy n="55" d="100"/>
        </p:scale>
        <p:origin x="84" y="366"/>
      </p:cViewPr>
      <p:guideLst/>
    </p:cSldViewPr>
  </p:slideViewPr>
  <p:notesTextViewPr>
    <p:cViewPr>
      <p:scale>
        <a:sx n="1" d="1"/>
        <a:sy n="1" d="1"/>
      </p:scale>
      <p:origin x="0" y="0"/>
    </p:cViewPr>
  </p:notesTextViewPr>
  <p:notesViewPr>
    <p:cSldViewPr snapToGrid="0">
      <p:cViewPr varScale="1">
        <p:scale>
          <a:sx n="62" d="100"/>
          <a:sy n="62" d="100"/>
        </p:scale>
        <p:origin x="241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D72E2-EFB2-4AD5-959E-0056B0833CBA}"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008CB1-328E-443C-B41D-00E342B8596E}" type="slidenum">
              <a:rPr lang="en-US" smtClean="0"/>
              <a:t>‹#›</a:t>
            </a:fld>
            <a:endParaRPr lang="en-US"/>
          </a:p>
        </p:txBody>
      </p:sp>
    </p:spTree>
    <p:extLst>
      <p:ext uri="{BB962C8B-B14F-4D97-AF65-F5344CB8AC3E}">
        <p14:creationId xmlns:p14="http://schemas.microsoft.com/office/powerpoint/2010/main" val="41228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err="1">
                <a:solidFill>
                  <a:srgbClr val="FF0000"/>
                </a:solidFill>
                <a:effectLst/>
                <a:ea typeface="Calibri" panose="020F0502020204030204" pitchFamily="34" charset="0"/>
                <a:cs typeface="Times New Roman" panose="02020603050405020304" pitchFamily="18" charset="0"/>
              </a:rPr>
              <a:t>Blaeu</a:t>
            </a:r>
            <a:r>
              <a:rPr lang="en-US" b="1" dirty="0">
                <a:solidFill>
                  <a:srgbClr val="FF0000"/>
                </a:solidFill>
                <a:effectLst/>
                <a:ea typeface="Calibri" panose="020F0502020204030204" pitchFamily="34" charset="0"/>
                <a:cs typeface="Times New Roman" panose="02020603050405020304" pitchFamily="18" charset="0"/>
              </a:rPr>
              <a:t> Russia Presentation - Lorraine</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Introduction:  quick video of Lorraine</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Hi everyone.  I’m Lorraine Sherry, presenting my Willem </a:t>
            </a:r>
            <a:r>
              <a:rPr lang="en-US" dirty="0" err="1">
                <a:effectLst/>
                <a:ea typeface="Calibri" panose="020F0502020204030204" pitchFamily="34" charset="0"/>
                <a:cs typeface="Times New Roman" panose="02020603050405020304" pitchFamily="18" charset="0"/>
              </a:rPr>
              <a:t>Blaeu</a:t>
            </a:r>
            <a:r>
              <a:rPr lang="en-US" dirty="0">
                <a:effectLst/>
                <a:ea typeface="Calibri" panose="020F0502020204030204" pitchFamily="34" charset="0"/>
                <a:cs typeface="Times New Roman" panose="02020603050405020304" pitchFamily="18" charset="0"/>
              </a:rPr>
              <a:t> map of Russia.  I bought it from Barry Ruderman at an RMMS map fair more than ten years ago.  Why?  Because as a 3</a:t>
            </a:r>
            <a:r>
              <a:rPr lang="en-US" baseline="30000" dirty="0">
                <a:effectLst/>
                <a:ea typeface="Calibri" panose="020F0502020204030204" pitchFamily="34" charset="0"/>
                <a:cs typeface="Times New Roman" panose="02020603050405020304" pitchFamily="18" charset="0"/>
              </a:rPr>
              <a:t>rd</a:t>
            </a:r>
            <a:r>
              <a:rPr lang="en-US" dirty="0">
                <a:effectLst/>
                <a:ea typeface="Calibri" panose="020F0502020204030204" pitchFamily="34" charset="0"/>
                <a:cs typeface="Times New Roman" panose="02020603050405020304" pitchFamily="18" charset="0"/>
              </a:rPr>
              <a:t> generation Lithuanian-American, I wanted to know where my ancestors came from. </a:t>
            </a:r>
          </a:p>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First Slide – Title slide with cartouche </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 map is gorgeous – with a beautiful cartouche, sketches of local people, an inset map of the City of Moscow, and the watershed of the Volga River all drawn in minute detail.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 engraver (Hessel </a:t>
            </a:r>
            <a:r>
              <a:rPr lang="en-US" dirty="0" err="1">
                <a:effectLst/>
                <a:ea typeface="Calibri" panose="020F0502020204030204" pitchFamily="34" charset="0"/>
                <a:cs typeface="Times New Roman" panose="02020603050405020304" pitchFamily="18" charset="0"/>
              </a:rPr>
              <a:t>Gerritsz</a:t>
            </a:r>
            <a:r>
              <a:rPr lang="en-US" dirty="0">
                <a:effectLst/>
                <a:ea typeface="Calibri" panose="020F0502020204030204" pitchFamily="34" charset="0"/>
                <a:cs typeface="Times New Roman" panose="02020603050405020304" pitchFamily="18" charset="0"/>
              </a:rPr>
              <a:t>) dedicated the map to Tzar Michael Romanov on being crowned Tzar of All the </a:t>
            </a:r>
            <a:r>
              <a:rPr lang="en-US" dirty="0" err="1">
                <a:effectLst/>
                <a:ea typeface="Calibri" panose="020F0502020204030204" pitchFamily="34" charset="0"/>
                <a:cs typeface="Times New Roman" panose="02020603050405020304" pitchFamily="18" charset="0"/>
              </a:rPr>
              <a:t>Russias</a:t>
            </a:r>
            <a:r>
              <a:rPr lang="en-US" dirty="0">
                <a:effectLst/>
                <a:ea typeface="Calibri" panose="020F0502020204030204" pitchFamily="34" charset="0"/>
                <a:cs typeface="Times New Roman" panose="02020603050405020304" pitchFamily="18" charset="0"/>
              </a:rPr>
              <a:t> in 1614.  </a:t>
            </a:r>
          </a:p>
          <a:p>
            <a:pPr marL="0" marR="0">
              <a:lnSpc>
                <a:spcPct val="107000"/>
              </a:lnSpc>
              <a:spcBef>
                <a:spcPts val="0"/>
              </a:spcBef>
              <a:spcAft>
                <a:spcPts val="800"/>
              </a:spcAft>
            </a:pP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Next slide 2: Publisher [</a:t>
            </a:r>
            <a:r>
              <a:rPr lang="en-US" b="1" dirty="0" err="1">
                <a:solidFill>
                  <a:srgbClr val="FF0000"/>
                </a:solidFill>
                <a:effectLst/>
                <a:ea typeface="Calibri" panose="020F0502020204030204" pitchFamily="34" charset="0"/>
                <a:cs typeface="Times New Roman" panose="02020603050405020304" pitchFamily="18" charset="0"/>
              </a:rPr>
              <a:t>Blaeu</a:t>
            </a:r>
            <a:r>
              <a:rPr lang="en-US" b="1" dirty="0">
                <a:solidFill>
                  <a:srgbClr val="FF0000"/>
                </a:solidFill>
                <a:effectLst/>
                <a:ea typeface="Calibri" panose="020F0502020204030204" pitchFamily="34" charset="0"/>
                <a:cs typeface="Times New Roman" panose="02020603050405020304" pitchFamily="18" charset="0"/>
              </a:rPr>
              <a:t> map]</a:t>
            </a:r>
            <a:endParaRPr lang="en-US" dirty="0">
              <a:effectLst/>
              <a:ea typeface="Calibri" panose="020F0502020204030204" pitchFamily="34" charset="0"/>
              <a:cs typeface="Times New Roman" panose="02020603050405020304" pitchFamily="18" charset="0"/>
            </a:endParaRPr>
          </a:p>
          <a:p>
            <a:endParaRPr lang="en-US" sz="1400" dirty="0"/>
          </a:p>
          <a:p>
            <a:endParaRPr lang="en-US" sz="1400" dirty="0"/>
          </a:p>
        </p:txBody>
      </p:sp>
      <p:sp>
        <p:nvSpPr>
          <p:cNvPr id="4" name="Slide Number Placeholder 3"/>
          <p:cNvSpPr>
            <a:spLocks noGrp="1"/>
          </p:cNvSpPr>
          <p:nvPr>
            <p:ph type="sldNum" sz="quarter" idx="5"/>
          </p:nvPr>
        </p:nvSpPr>
        <p:spPr/>
        <p:txBody>
          <a:bodyPr/>
          <a:lstStyle/>
          <a:p>
            <a:fld id="{3C008CB1-328E-443C-B41D-00E342B8596E}" type="slidenum">
              <a:rPr lang="en-US" smtClean="0"/>
              <a:t>1</a:t>
            </a:fld>
            <a:endParaRPr lang="en-US" dirty="0"/>
          </a:p>
        </p:txBody>
      </p:sp>
      <p:pic>
        <p:nvPicPr>
          <p:cNvPr id="6" name="Picture 5">
            <a:extLst>
              <a:ext uri="{FF2B5EF4-FFF2-40B4-BE49-F238E27FC236}">
                <a16:creationId xmlns:a16="http://schemas.microsoft.com/office/drawing/2014/main" id="{F924EE4D-5E94-4B9F-9D7B-AE4D9A227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275" y="7610475"/>
            <a:ext cx="466725" cy="390525"/>
          </a:xfrm>
          <a:prstGeom prst="rect">
            <a:avLst/>
          </a:prstGeom>
        </p:spPr>
      </p:pic>
    </p:spTree>
    <p:extLst>
      <p:ext uri="{BB962C8B-B14F-4D97-AF65-F5344CB8AC3E}">
        <p14:creationId xmlns:p14="http://schemas.microsoft.com/office/powerpoint/2010/main" val="251518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Last slide 10 – Russia’s Boundaries [map]</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Michael Romanov was the “Great Lord, Tzar of All the </a:t>
            </a:r>
            <a:r>
              <a:rPr lang="en-US" dirty="0" err="1">
                <a:effectLst/>
                <a:ea typeface="Calibri" panose="020F0502020204030204" pitchFamily="34" charset="0"/>
                <a:cs typeface="Times New Roman" panose="02020603050405020304" pitchFamily="18" charset="0"/>
              </a:rPr>
              <a:t>Russias</a:t>
            </a:r>
            <a:r>
              <a:rPr lang="en-US" dirty="0">
                <a:effectLst/>
                <a:ea typeface="Calibri" panose="020F0502020204030204" pitchFamily="34" charset="0"/>
                <a:cs typeface="Times New Roman" panose="02020603050405020304" pitchFamily="18" charset="0"/>
              </a:rPr>
              <a:t>” and so forth. But the cartouche also names him, “Tzar of Kazan, Astrakhan, Siberia, etc.”  - Eastern territories conquered by Ivan the Terrible.  Thus, in 1614, natural boundaries of Russia were: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i="1" dirty="0">
                <a:effectLst/>
                <a:ea typeface="Calibri" panose="020F0502020204030204" pitchFamily="34" charset="0"/>
                <a:cs typeface="Times New Roman" panose="02020603050405020304" pitchFamily="18" charset="0"/>
              </a:rPr>
              <a:t>North:</a:t>
            </a:r>
            <a:r>
              <a:rPr lang="en-US" dirty="0">
                <a:effectLst/>
                <a:ea typeface="Calibri" panose="020F0502020204030204" pitchFamily="34" charset="0"/>
                <a:cs typeface="Times New Roman" panose="02020603050405020304" pitchFamily="18" charset="0"/>
              </a:rPr>
              <a:t> Swedish and Finnish territories including Karelia; Sea of Murmansk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i="1" dirty="0">
                <a:effectLst/>
                <a:ea typeface="Calibri" panose="020F0502020204030204" pitchFamily="34" charset="0"/>
                <a:cs typeface="Times New Roman" panose="02020603050405020304" pitchFamily="18" charset="0"/>
              </a:rPr>
              <a:t>East:</a:t>
            </a:r>
            <a:r>
              <a:rPr lang="en-US" dirty="0">
                <a:effectLst/>
                <a:ea typeface="Calibri" panose="020F0502020204030204" pitchFamily="34" charset="0"/>
                <a:cs typeface="Times New Roman" panose="02020603050405020304" pitchFamily="18" charset="0"/>
              </a:rPr>
              <a:t> Volga River to the Caspian Sea</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i="1" dirty="0">
                <a:effectLst/>
                <a:ea typeface="Calibri" panose="020F0502020204030204" pitchFamily="34" charset="0"/>
                <a:cs typeface="Times New Roman" panose="02020603050405020304" pitchFamily="18" charset="0"/>
              </a:rPr>
              <a:t>West:</a:t>
            </a:r>
            <a:r>
              <a:rPr lang="en-US" dirty="0">
                <a:effectLst/>
                <a:ea typeface="Calibri" panose="020F0502020204030204" pitchFamily="34" charset="0"/>
                <a:cs typeface="Times New Roman" panose="02020603050405020304" pitchFamily="18" charset="0"/>
              </a:rPr>
              <a:t> Dvina River (border with Livonia – now Estonia and Latvia); Dnieper River (border with Lithuania and Ukraine)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i="1" dirty="0">
                <a:effectLst/>
                <a:ea typeface="Calibri" panose="020F0502020204030204" pitchFamily="34" charset="0"/>
                <a:cs typeface="Times New Roman" panose="02020603050405020304" pitchFamily="18" charset="0"/>
              </a:rPr>
              <a:t>South:</a:t>
            </a:r>
            <a:r>
              <a:rPr lang="en-US" dirty="0">
                <a:effectLst/>
                <a:ea typeface="Calibri" panose="020F0502020204030204" pitchFamily="34" charset="0"/>
                <a:cs typeface="Times New Roman" panose="02020603050405020304" pitchFamily="18" charset="0"/>
              </a:rPr>
              <a:t> Don River; and a stockade. The Latin inscription says “Tzar Fyodor </a:t>
            </a:r>
            <a:r>
              <a:rPr lang="en-US" dirty="0" err="1">
                <a:effectLst/>
                <a:ea typeface="Calibri" panose="020F0502020204030204" pitchFamily="34" charset="0"/>
                <a:cs typeface="Times New Roman" panose="02020603050405020304" pitchFamily="18" charset="0"/>
              </a:rPr>
              <a:t>Ivanovich</a:t>
            </a:r>
            <a:r>
              <a:rPr lang="en-US" dirty="0">
                <a:effectLst/>
                <a:ea typeface="Calibri" panose="020F0502020204030204" pitchFamily="34" charset="0"/>
                <a:cs typeface="Times New Roman" panose="02020603050405020304" pitchFamily="18" charset="0"/>
              </a:rPr>
              <a:t> built this wall to keep the Crimean Tatars out” – but I think Boris had it built and just used Fyodor’s name.</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During Michael’s reign, Russia kept acquiring new lands, by treaty, war, or invasion.  By the time he died, Russia stretched all the way to the Pacific Ocean.   And the rest is history. </a:t>
            </a:r>
          </a:p>
          <a:p>
            <a:r>
              <a:rPr lang="en-US" b="1" dirty="0">
                <a:solidFill>
                  <a:srgbClr val="FF0000"/>
                </a:solidFill>
                <a:effectLst/>
                <a:ea typeface="Calibri" panose="020F0502020204030204" pitchFamily="34" charset="0"/>
              </a:rPr>
              <a:t>THE END!</a:t>
            </a:r>
            <a:endParaRPr lang="en-US" dirty="0"/>
          </a:p>
          <a:p>
            <a:endParaRPr lang="en-US" sz="1400" dirty="0"/>
          </a:p>
        </p:txBody>
      </p:sp>
      <p:sp>
        <p:nvSpPr>
          <p:cNvPr id="4" name="Slide Number Placeholder 3"/>
          <p:cNvSpPr>
            <a:spLocks noGrp="1"/>
          </p:cNvSpPr>
          <p:nvPr>
            <p:ph type="sldNum" sz="quarter" idx="5"/>
          </p:nvPr>
        </p:nvSpPr>
        <p:spPr/>
        <p:txBody>
          <a:bodyPr/>
          <a:lstStyle/>
          <a:p>
            <a:fld id="{3C008CB1-328E-443C-B41D-00E342B8596E}" type="slidenum">
              <a:rPr lang="en-US" smtClean="0"/>
              <a:t>10</a:t>
            </a:fld>
            <a:endParaRPr lang="en-US" dirty="0"/>
          </a:p>
        </p:txBody>
      </p:sp>
    </p:spTree>
    <p:extLst>
      <p:ext uri="{BB962C8B-B14F-4D97-AF65-F5344CB8AC3E}">
        <p14:creationId xmlns:p14="http://schemas.microsoft.com/office/powerpoint/2010/main" val="113023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Slide 2 – Publisher [</a:t>
            </a:r>
            <a:r>
              <a:rPr lang="en-US" b="1" dirty="0" err="1">
                <a:solidFill>
                  <a:srgbClr val="FF0000"/>
                </a:solidFill>
                <a:effectLst/>
                <a:ea typeface="Calibri" panose="020F0502020204030204" pitchFamily="34" charset="0"/>
                <a:cs typeface="Times New Roman" panose="02020603050405020304" pitchFamily="18" charset="0"/>
              </a:rPr>
              <a:t>Blaeu</a:t>
            </a:r>
            <a:r>
              <a:rPr lang="en-US" b="1" dirty="0">
                <a:solidFill>
                  <a:srgbClr val="FF0000"/>
                </a:solidFill>
                <a:effectLst/>
                <a:ea typeface="Calibri" panose="020F0502020204030204" pitchFamily="34" charset="0"/>
                <a:cs typeface="Times New Roman" panose="02020603050405020304" pitchFamily="18" charset="0"/>
              </a:rPr>
              <a:t> map]</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Willem </a:t>
            </a:r>
            <a:r>
              <a:rPr lang="en-US" dirty="0" err="1">
                <a:effectLst/>
                <a:ea typeface="Calibri" panose="020F0502020204030204" pitchFamily="34" charset="0"/>
                <a:cs typeface="Times New Roman" panose="02020603050405020304" pitchFamily="18" charset="0"/>
              </a:rPr>
              <a:t>Blaeu</a:t>
            </a:r>
            <a:r>
              <a:rPr lang="en-US" dirty="0">
                <a:effectLst/>
                <a:ea typeface="Calibri" panose="020F0502020204030204" pitchFamily="34" charset="0"/>
                <a:cs typeface="Times New Roman" panose="02020603050405020304" pitchFamily="18" charset="0"/>
              </a:rPr>
              <a:t> was one of the foremost publishers of maps and atlases in Amsterdam, during what we term “the Golden Age of Dutch Cartography.”  My copy of the Russia map was published by </a:t>
            </a:r>
            <a:r>
              <a:rPr lang="en-US" dirty="0" err="1">
                <a:effectLst/>
                <a:ea typeface="Calibri" panose="020F0502020204030204" pitchFamily="34" charset="0"/>
                <a:cs typeface="Times New Roman" panose="02020603050405020304" pitchFamily="18" charset="0"/>
              </a:rPr>
              <a:t>Blaeu</a:t>
            </a:r>
            <a:r>
              <a:rPr lang="en-US" dirty="0">
                <a:effectLst/>
                <a:ea typeface="Calibri" panose="020F0502020204030204" pitchFamily="34" charset="0"/>
                <a:cs typeface="Times New Roman" panose="02020603050405020304" pitchFamily="18" charset="0"/>
              </a:rPr>
              <a:t> in his “Atlas Major,” 1664 edition.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 engraver was Hessel </a:t>
            </a:r>
            <a:r>
              <a:rPr lang="en-US" dirty="0" err="1">
                <a:effectLst/>
                <a:ea typeface="Calibri" panose="020F0502020204030204" pitchFamily="34" charset="0"/>
                <a:cs typeface="Times New Roman" panose="02020603050405020304" pitchFamily="18" charset="0"/>
              </a:rPr>
              <a:t>Gerritsz</a:t>
            </a:r>
            <a:r>
              <a:rPr lang="en-US" dirty="0">
                <a:effectLst/>
                <a:ea typeface="Calibri" panose="020F0502020204030204" pitchFamily="34" charset="0"/>
                <a:cs typeface="Times New Roman" panose="02020603050405020304" pitchFamily="18" charset="0"/>
              </a:rPr>
              <a:t>, who was considered one of the chief Dutch cartographers of the 17</a:t>
            </a:r>
            <a:r>
              <a:rPr lang="en-US" baseline="30000" dirty="0">
                <a:effectLst/>
                <a:ea typeface="Calibri" panose="020F0502020204030204" pitchFamily="34" charset="0"/>
                <a:cs typeface="Times New Roman" panose="02020603050405020304" pitchFamily="18" charset="0"/>
              </a:rPr>
              <a:t>th</a:t>
            </a:r>
            <a:r>
              <a:rPr lang="en-US" dirty="0">
                <a:effectLst/>
                <a:ea typeface="Calibri" panose="020F0502020204030204" pitchFamily="34" charset="0"/>
                <a:cs typeface="Times New Roman" panose="02020603050405020304" pitchFamily="18" charset="0"/>
              </a:rPr>
              <a:t> century. He started out as an apprentice to Willem </a:t>
            </a:r>
            <a:r>
              <a:rPr lang="en-US" dirty="0" err="1">
                <a:effectLst/>
                <a:ea typeface="Calibri" panose="020F0502020204030204" pitchFamily="34" charset="0"/>
                <a:cs typeface="Times New Roman" panose="02020603050405020304" pitchFamily="18" charset="0"/>
              </a:rPr>
              <a:t>Blaeu</a:t>
            </a:r>
            <a:r>
              <a:rPr lang="en-US" dirty="0">
                <a:effectLst/>
                <a:ea typeface="Calibri" panose="020F0502020204030204" pitchFamily="34" charset="0"/>
                <a:cs typeface="Times New Roman" panose="02020603050405020304" pitchFamily="18" charset="0"/>
              </a:rPr>
              <a:t>.  Many of his maps wound up in atlases published by </a:t>
            </a:r>
            <a:r>
              <a:rPr lang="en-US" dirty="0" err="1">
                <a:effectLst/>
                <a:ea typeface="Calibri" panose="020F0502020204030204" pitchFamily="34" charset="0"/>
                <a:cs typeface="Times New Roman" panose="02020603050405020304" pitchFamily="18" charset="0"/>
              </a:rPr>
              <a:t>Blaeu</a:t>
            </a:r>
            <a:r>
              <a:rPr lang="en-US" dirty="0">
                <a:effectLst/>
                <a:ea typeface="Calibri" panose="020F0502020204030204" pitchFamily="34" charset="0"/>
                <a:cs typeface="Times New Roman" panose="02020603050405020304" pitchFamily="18" charset="0"/>
              </a:rPr>
              <a:t>, Jansson, and others.   </a:t>
            </a:r>
          </a:p>
          <a:p>
            <a:pPr marL="0" marR="0">
              <a:lnSpc>
                <a:spcPct val="107000"/>
              </a:lnSpc>
              <a:spcBef>
                <a:spcPts val="0"/>
              </a:spcBef>
              <a:spcAft>
                <a:spcPts val="800"/>
              </a:spcAft>
            </a:pPr>
            <a:r>
              <a:rPr lang="en-US" dirty="0" err="1">
                <a:effectLst/>
                <a:ea typeface="Calibri" panose="020F0502020204030204" pitchFamily="34" charset="0"/>
                <a:cs typeface="Times New Roman" panose="02020603050405020304" pitchFamily="18" charset="0"/>
              </a:rPr>
              <a:t>Gerritsz</a:t>
            </a:r>
            <a:r>
              <a:rPr lang="en-US" dirty="0">
                <a:effectLst/>
                <a:ea typeface="Calibri" panose="020F0502020204030204" pitchFamily="34" charset="0"/>
                <a:cs typeface="Times New Roman" panose="02020603050405020304" pitchFamily="18" charset="0"/>
              </a:rPr>
              <a:t> is the same engraver who created the 1613 Lithuania map for Prince Nicholas </a:t>
            </a:r>
            <a:r>
              <a:rPr lang="en-US" dirty="0" err="1">
                <a:effectLst/>
                <a:ea typeface="Calibri" panose="020F0502020204030204" pitchFamily="34" charset="0"/>
                <a:cs typeface="Times New Roman" panose="02020603050405020304" pitchFamily="18" charset="0"/>
              </a:rPr>
              <a:t>Radziwill</a:t>
            </a:r>
            <a:r>
              <a:rPr lang="en-US" dirty="0">
                <a:effectLst/>
                <a:ea typeface="Calibri" panose="020F0502020204030204" pitchFamily="34" charset="0"/>
                <a:cs typeface="Times New Roman" panose="02020603050405020304" pitchFamily="18" charset="0"/>
              </a:rPr>
              <a:t>, then ruler of Lithuania.  Same </a:t>
            </a:r>
            <a:r>
              <a:rPr lang="en-US" dirty="0" err="1">
                <a:effectLst/>
                <a:ea typeface="Calibri" panose="020F0502020204030204" pitchFamily="34" charset="0"/>
                <a:cs typeface="Times New Roman" panose="02020603050405020304" pitchFamily="18" charset="0"/>
              </a:rPr>
              <a:t>Radziwill</a:t>
            </a:r>
            <a:r>
              <a:rPr lang="en-US" dirty="0">
                <a:effectLst/>
                <a:ea typeface="Calibri" panose="020F0502020204030204" pitchFamily="34" charset="0"/>
                <a:cs typeface="Times New Roman" panose="02020603050405020304" pitchFamily="18" charset="0"/>
              </a:rPr>
              <a:t> family as Jackie Kennedy’s brother-in-law.  My friend Andrew </a:t>
            </a:r>
            <a:r>
              <a:rPr lang="en-US" dirty="0" err="1">
                <a:effectLst/>
                <a:ea typeface="Calibri" panose="020F0502020204030204" pitchFamily="34" charset="0"/>
                <a:cs typeface="Times New Roman" panose="02020603050405020304" pitchFamily="18" charset="0"/>
              </a:rPr>
              <a:t>Kapochunas</a:t>
            </a:r>
            <a:r>
              <a:rPr lang="en-US" dirty="0">
                <a:effectLst/>
                <a:ea typeface="Calibri" panose="020F0502020204030204" pitchFamily="34" charset="0"/>
                <a:cs typeface="Times New Roman" panose="02020603050405020304" pitchFamily="18" charset="0"/>
              </a:rPr>
              <a:t> from NY Map Society owns a copy of the </a:t>
            </a:r>
            <a:r>
              <a:rPr lang="en-US" dirty="0" err="1">
                <a:effectLst/>
                <a:ea typeface="Calibri" panose="020F0502020204030204" pitchFamily="34" charset="0"/>
                <a:cs typeface="Times New Roman" panose="02020603050405020304" pitchFamily="18" charset="0"/>
              </a:rPr>
              <a:t>Gerritsz</a:t>
            </a:r>
            <a:r>
              <a:rPr lang="en-US" dirty="0">
                <a:effectLst/>
                <a:ea typeface="Calibri" panose="020F0502020204030204" pitchFamily="34" charset="0"/>
                <a:cs typeface="Times New Roman" panose="02020603050405020304" pitchFamily="18" charset="0"/>
              </a:rPr>
              <a:t> Lithuania map. It’s very rare.</a:t>
            </a:r>
          </a:p>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Next slide 3: Cartouche [inscription]</a:t>
            </a:r>
            <a:endParaRPr lang="en-US" dirty="0">
              <a:effectLst/>
              <a:ea typeface="Calibri" panose="020F0502020204030204" pitchFamily="34" charset="0"/>
              <a:cs typeface="Times New Roman" panose="02020603050405020304" pitchFamily="18" charset="0"/>
            </a:endParaRPr>
          </a:p>
          <a:p>
            <a:endParaRPr lang="en-US" dirty="0"/>
          </a:p>
          <a:p>
            <a:endParaRPr lang="en-US" sz="1400" dirty="0"/>
          </a:p>
          <a:p>
            <a:endParaRPr lang="en-US" sz="1400" b="1" dirty="0"/>
          </a:p>
          <a:p>
            <a:endParaRPr lang="en-US" sz="1400" dirty="0"/>
          </a:p>
          <a:p>
            <a:endParaRPr lang="en-US" sz="1400" dirty="0"/>
          </a:p>
        </p:txBody>
      </p:sp>
      <p:sp>
        <p:nvSpPr>
          <p:cNvPr id="4" name="Slide Number Placeholder 3"/>
          <p:cNvSpPr>
            <a:spLocks noGrp="1"/>
          </p:cNvSpPr>
          <p:nvPr>
            <p:ph type="sldNum" sz="quarter" idx="5"/>
          </p:nvPr>
        </p:nvSpPr>
        <p:spPr/>
        <p:txBody>
          <a:bodyPr/>
          <a:lstStyle/>
          <a:p>
            <a:fld id="{3C008CB1-328E-443C-B41D-00E342B8596E}" type="slidenum">
              <a:rPr lang="en-US" smtClean="0"/>
              <a:t>2</a:t>
            </a:fld>
            <a:endParaRPr lang="en-US"/>
          </a:p>
        </p:txBody>
      </p:sp>
      <p:pic>
        <p:nvPicPr>
          <p:cNvPr id="6" name="Picture 5">
            <a:extLst>
              <a:ext uri="{FF2B5EF4-FFF2-40B4-BE49-F238E27FC236}">
                <a16:creationId xmlns:a16="http://schemas.microsoft.com/office/drawing/2014/main" id="{5FDD6330-8ED3-4222-8910-D51C41F37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637" y="7193384"/>
            <a:ext cx="466725" cy="390525"/>
          </a:xfrm>
          <a:prstGeom prst="rect">
            <a:avLst/>
          </a:prstGeom>
        </p:spPr>
      </p:pic>
    </p:spTree>
    <p:extLst>
      <p:ext uri="{BB962C8B-B14F-4D97-AF65-F5344CB8AC3E}">
        <p14:creationId xmlns:p14="http://schemas.microsoft.com/office/powerpoint/2010/main" val="13651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Slide 3 – Cartouche [inscription]</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Let’s start with the cartouche inscription on the Russia map, roughly translated from Latin.  It’s LONG!!</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What does the “Tzar of All the </a:t>
            </a:r>
            <a:r>
              <a:rPr lang="en-US" dirty="0" err="1">
                <a:effectLst/>
                <a:ea typeface="Calibri" panose="020F0502020204030204" pitchFamily="34" charset="0"/>
                <a:cs typeface="Times New Roman" panose="02020603050405020304" pitchFamily="18" charset="0"/>
              </a:rPr>
              <a:t>Russias</a:t>
            </a:r>
            <a:r>
              <a:rPr lang="en-US" dirty="0">
                <a:effectLst/>
                <a:ea typeface="Calibri" panose="020F0502020204030204" pitchFamily="34" charset="0"/>
                <a:cs typeface="Times New Roman" panose="02020603050405020304" pitchFamily="18" charset="0"/>
              </a:rPr>
              <a:t>” mean?  It’s complicated.  Isn’t Russia a nation?  It wasn’t always one.  It started with several major Viking settlements and “Rus Lands.”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In the 800’s, when Rurik the Viking was plying his trade on the ancient Amber Route between the Baltics and Constantinople, what is now Russia was just a collection of warring Slavic tribes. The Vikings founded Novgorod, south of Lake Ladoga, in 854.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There were two major Viking trade routes: the northern route (following the Dnieper River route through Russia) and the southern route (following the Dniester River route through Ukraine).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 winding, northern trade route went from the Gulf of Finland =&gt; Novgorod =&gt; Kiev =&gt; Dnieper River =&gt; Black Sea =&gt; Constantinople.  </a:t>
            </a:r>
          </a:p>
          <a:p>
            <a:pPr marL="0" marR="0">
              <a:lnSpc>
                <a:spcPct val="107000"/>
              </a:lnSpc>
              <a:spcBef>
                <a:spcPts val="0"/>
              </a:spcBef>
              <a:spcAft>
                <a:spcPts val="800"/>
              </a:spcAft>
            </a:pPr>
            <a:r>
              <a:rPr lang="en-US" b="1" dirty="0">
                <a:effectLst/>
                <a:ea typeface="Calibri" panose="020F0502020204030204" pitchFamily="34" charset="0"/>
                <a:cs typeface="Times New Roman" panose="02020603050405020304" pitchFamily="18" charset="0"/>
              </a:rPr>
              <a:t> </a:t>
            </a:r>
            <a:r>
              <a:rPr lang="en-US" b="1" dirty="0">
                <a:solidFill>
                  <a:srgbClr val="FF0000"/>
                </a:solidFill>
                <a:effectLst/>
                <a:ea typeface="Calibri" panose="020F0502020204030204" pitchFamily="34" charset="0"/>
                <a:cs typeface="Times New Roman" panose="02020603050405020304" pitchFamily="18" charset="0"/>
              </a:rPr>
              <a:t>Next slide 4: Viking trade routes [Internet map] </a:t>
            </a:r>
            <a:endParaRPr lang="en-US" dirty="0">
              <a:effectLst/>
              <a:ea typeface="Calibri" panose="020F0502020204030204" pitchFamily="34" charset="0"/>
              <a:cs typeface="Times New Roman" panose="02020603050405020304" pitchFamily="18" charset="0"/>
            </a:endParaRPr>
          </a:p>
          <a:p>
            <a:endParaRPr lang="en-US" dirty="0"/>
          </a:p>
          <a:p>
            <a:endParaRPr lang="en-US" sz="1400" dirty="0"/>
          </a:p>
          <a:p>
            <a:endParaRPr lang="en-US" sz="1400" dirty="0"/>
          </a:p>
        </p:txBody>
      </p:sp>
      <p:sp>
        <p:nvSpPr>
          <p:cNvPr id="4" name="Slide Number Placeholder 3"/>
          <p:cNvSpPr>
            <a:spLocks noGrp="1"/>
          </p:cNvSpPr>
          <p:nvPr>
            <p:ph type="sldNum" sz="quarter" idx="5"/>
          </p:nvPr>
        </p:nvSpPr>
        <p:spPr/>
        <p:txBody>
          <a:bodyPr/>
          <a:lstStyle/>
          <a:p>
            <a:fld id="{3C008CB1-328E-443C-B41D-00E342B8596E}" type="slidenum">
              <a:rPr lang="en-US" smtClean="0"/>
              <a:t>3</a:t>
            </a:fld>
            <a:endParaRPr lang="en-US"/>
          </a:p>
        </p:txBody>
      </p:sp>
      <p:pic>
        <p:nvPicPr>
          <p:cNvPr id="6" name="Picture 5">
            <a:extLst>
              <a:ext uri="{FF2B5EF4-FFF2-40B4-BE49-F238E27FC236}">
                <a16:creationId xmlns:a16="http://schemas.microsoft.com/office/drawing/2014/main" id="{0C4C3F95-3EEF-4F0C-BB4F-0E06E1419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146" y="7610475"/>
            <a:ext cx="466725" cy="390525"/>
          </a:xfrm>
          <a:prstGeom prst="rect">
            <a:avLst/>
          </a:prstGeom>
        </p:spPr>
      </p:pic>
    </p:spTree>
    <p:extLst>
      <p:ext uri="{BB962C8B-B14F-4D97-AF65-F5344CB8AC3E}">
        <p14:creationId xmlns:p14="http://schemas.microsoft.com/office/powerpoint/2010/main" val="238157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Slide 4 – Viking trade routes [Internet map]</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To protect his cargo, Rurik the Viking negotiated with the tribal leaders along the Dnieper River to unite the local tribes under his protection, and then founded Kiev in 882.  This tribal confederation was known as “The Rus.”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Later, Rurik’s descendants declared themselves princes, like Prince Igor.  They expanded their territories southward from Novgorod to Kiev, and inland to Vladimir in </a:t>
            </a:r>
            <a:r>
              <a:rPr lang="en-US" dirty="0" err="1">
                <a:effectLst/>
                <a:ea typeface="Calibri" panose="020F0502020204030204" pitchFamily="34" charset="0"/>
                <a:cs typeface="Times New Roman" panose="02020603050405020304" pitchFamily="18" charset="0"/>
              </a:rPr>
              <a:t>Suzdal</a:t>
            </a:r>
            <a:r>
              <a:rPr lang="en-US" dirty="0">
                <a:effectLst/>
                <a:ea typeface="Calibri" panose="020F0502020204030204" pitchFamily="34" charset="0"/>
                <a:cs typeface="Times New Roman" panose="02020603050405020304" pitchFamily="18" charset="0"/>
              </a:rPr>
              <a:t> Province in 990. The Rurik Dynasty continued until 1584 when Ivan the Terrible died of a stroke.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This Viking trade routes map from Novgorod =&gt; Kiev =&gt; Black Sea is a good way to orient ourselves on the </a:t>
            </a:r>
            <a:r>
              <a:rPr lang="en-US" dirty="0" err="1">
                <a:effectLst/>
                <a:ea typeface="Calibri" panose="020F0502020204030204" pitchFamily="34" charset="0"/>
                <a:cs typeface="Times New Roman" panose="02020603050405020304" pitchFamily="18" charset="0"/>
              </a:rPr>
              <a:t>Blaeu</a:t>
            </a:r>
            <a:r>
              <a:rPr lang="en-US" dirty="0">
                <a:effectLst/>
                <a:ea typeface="Calibri" panose="020F0502020204030204" pitchFamily="34" charset="0"/>
                <a:cs typeface="Times New Roman" panose="02020603050405020304" pitchFamily="18" charset="0"/>
              </a:rPr>
              <a:t> map.  But where’s Moscow?</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Founded in 1147, Moscow was just a little fortified town near the trading town of Vladimir.  It gained power in the 1300s under the Muscovite rulers.  Meanwhile, Kiev became the capital of Ukraine and flourished with the Dnieper River trade. </a:t>
            </a:r>
          </a:p>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Next slide 5: All the </a:t>
            </a:r>
            <a:r>
              <a:rPr lang="en-US" b="1" dirty="0" err="1">
                <a:solidFill>
                  <a:srgbClr val="FF0000"/>
                </a:solidFill>
                <a:effectLst/>
                <a:ea typeface="Calibri" panose="020F0502020204030204" pitchFamily="34" charset="0"/>
                <a:cs typeface="Times New Roman" panose="02020603050405020304" pitchFamily="18" charset="0"/>
              </a:rPr>
              <a:t>Russias</a:t>
            </a:r>
            <a:r>
              <a:rPr lang="en-US" b="1" dirty="0">
                <a:solidFill>
                  <a:srgbClr val="FF0000"/>
                </a:solidFill>
                <a:effectLst/>
                <a:ea typeface="Calibri" panose="020F0502020204030204" pitchFamily="34" charset="0"/>
                <a:cs typeface="Times New Roman" panose="02020603050405020304" pitchFamily="18" charset="0"/>
              </a:rPr>
              <a:t> [main cities]</a:t>
            </a:r>
            <a:endParaRPr lang="en-US" dirty="0">
              <a:effectLst/>
              <a:ea typeface="Calibri" panose="020F0502020204030204" pitchFamily="34" charset="0"/>
              <a:cs typeface="Times New Roman" panose="02020603050405020304" pitchFamily="18" charset="0"/>
            </a:endParaRPr>
          </a:p>
          <a:p>
            <a:endParaRPr lang="en-US" dirty="0"/>
          </a:p>
          <a:p>
            <a:endParaRPr lang="en-US" sz="1400" dirty="0"/>
          </a:p>
        </p:txBody>
      </p:sp>
      <p:sp>
        <p:nvSpPr>
          <p:cNvPr id="4" name="Slide Number Placeholder 3"/>
          <p:cNvSpPr>
            <a:spLocks noGrp="1"/>
          </p:cNvSpPr>
          <p:nvPr>
            <p:ph type="sldNum" sz="quarter" idx="5"/>
          </p:nvPr>
        </p:nvSpPr>
        <p:spPr/>
        <p:txBody>
          <a:bodyPr/>
          <a:lstStyle/>
          <a:p>
            <a:fld id="{3C008CB1-328E-443C-B41D-00E342B8596E}" type="slidenum">
              <a:rPr lang="en-US" smtClean="0"/>
              <a:t>4</a:t>
            </a:fld>
            <a:endParaRPr lang="en-US"/>
          </a:p>
        </p:txBody>
      </p:sp>
      <p:pic>
        <p:nvPicPr>
          <p:cNvPr id="6" name="Picture 5">
            <a:extLst>
              <a:ext uri="{FF2B5EF4-FFF2-40B4-BE49-F238E27FC236}">
                <a16:creationId xmlns:a16="http://schemas.microsoft.com/office/drawing/2014/main" id="{C9D7FE5D-9BBF-4CA7-9290-CF7EC6AA0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888" y="7610475"/>
            <a:ext cx="466725" cy="390525"/>
          </a:xfrm>
          <a:prstGeom prst="rect">
            <a:avLst/>
          </a:prstGeom>
        </p:spPr>
      </p:pic>
    </p:spTree>
    <p:extLst>
      <p:ext uri="{BB962C8B-B14F-4D97-AF65-F5344CB8AC3E}">
        <p14:creationId xmlns:p14="http://schemas.microsoft.com/office/powerpoint/2010/main" val="43990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Slide 5 – All the </a:t>
            </a:r>
            <a:r>
              <a:rPr lang="en-US" b="1" dirty="0" err="1">
                <a:solidFill>
                  <a:srgbClr val="FF0000"/>
                </a:solidFill>
                <a:effectLst/>
                <a:ea typeface="Calibri" panose="020F0502020204030204" pitchFamily="34" charset="0"/>
                <a:cs typeface="Times New Roman" panose="02020603050405020304" pitchFamily="18" charset="0"/>
              </a:rPr>
              <a:t>Russias</a:t>
            </a:r>
            <a:r>
              <a:rPr lang="en-US" b="1" dirty="0">
                <a:solidFill>
                  <a:srgbClr val="FF0000"/>
                </a:solidFill>
                <a:effectLst/>
                <a:ea typeface="Calibri" panose="020F0502020204030204" pitchFamily="34" charset="0"/>
                <a:cs typeface="Times New Roman" panose="02020603050405020304" pitchFamily="18" charset="0"/>
              </a:rPr>
              <a:t> [main cities]</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 </a:t>
            </a:r>
            <a:r>
              <a:rPr lang="en-US" dirty="0" err="1">
                <a:effectLst/>
                <a:ea typeface="Calibri" panose="020F0502020204030204" pitchFamily="34" charset="0"/>
                <a:cs typeface="Times New Roman" panose="02020603050405020304" pitchFamily="18" charset="0"/>
              </a:rPr>
              <a:t>Blaeu</a:t>
            </a:r>
            <a:r>
              <a:rPr lang="en-US" dirty="0">
                <a:effectLst/>
                <a:ea typeface="Calibri" panose="020F0502020204030204" pitchFamily="34" charset="0"/>
                <a:cs typeface="Times New Roman" panose="02020603050405020304" pitchFamily="18" charset="0"/>
              </a:rPr>
              <a:t> map cartouche refers to the Grand Duke of Moscow, Michael Romanov, as “Great Lord, Grand Duke, and Tzar of All the </a:t>
            </a:r>
            <a:r>
              <a:rPr lang="en-US" dirty="0" err="1">
                <a:effectLst/>
                <a:ea typeface="Calibri" panose="020F0502020204030204" pitchFamily="34" charset="0"/>
                <a:cs typeface="Times New Roman" panose="02020603050405020304" pitchFamily="18" charset="0"/>
              </a:rPr>
              <a:t>Russias</a:t>
            </a:r>
            <a:r>
              <a:rPr lang="en-US" dirty="0">
                <a:effectLst/>
                <a:ea typeface="Calibri" panose="020F0502020204030204" pitchFamily="34" charset="0"/>
                <a:cs typeface="Times New Roman" panose="02020603050405020304" pitchFamily="18" charset="0"/>
              </a:rPr>
              <a:t>, ruler of Vladimir, Moscow and Novgorod, etc. etc.”  So, what are “all the </a:t>
            </a:r>
            <a:r>
              <a:rPr lang="en-US" dirty="0" err="1">
                <a:effectLst/>
                <a:ea typeface="Calibri" panose="020F0502020204030204" pitchFamily="34" charset="0"/>
                <a:cs typeface="Times New Roman" panose="02020603050405020304" pitchFamily="18" charset="0"/>
              </a:rPr>
              <a:t>Russias</a:t>
            </a:r>
            <a:r>
              <a:rPr lang="en-US" dirty="0">
                <a:effectLst/>
                <a:ea typeface="Calibri" panose="020F0502020204030204" pitchFamily="34" charset="0"/>
                <a:cs typeface="Times New Roman" panose="02020603050405020304" pitchFamily="18" charset="0"/>
              </a:rPr>
              <a:t>?”  There are 3:</a:t>
            </a: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dirty="0">
                <a:effectLst/>
                <a:ea typeface="Calibri" panose="020F0502020204030204" pitchFamily="34" charset="0"/>
                <a:cs typeface="Times New Roman" panose="02020603050405020304" pitchFamily="18" charset="0"/>
              </a:rPr>
              <a:t>Russia Proper (Great Russia) = the core of old Russia;</a:t>
            </a: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dirty="0" err="1">
                <a:effectLst/>
                <a:ea typeface="Calibri" panose="020F0502020204030204" pitchFamily="34" charset="0"/>
                <a:cs typeface="Times New Roman" panose="02020603050405020304" pitchFamily="18" charset="0"/>
              </a:rPr>
              <a:t>Malen’kiy</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Rus’</a:t>
            </a:r>
            <a:r>
              <a:rPr lang="en-US" dirty="0">
                <a:effectLst/>
                <a:ea typeface="Calibri" panose="020F0502020204030204" pitchFamily="34" charset="0"/>
                <a:cs typeface="Times New Roman" panose="02020603050405020304" pitchFamily="18" charset="0"/>
              </a:rPr>
              <a:t> (Little Russia) = mostly Ukraine; </a:t>
            </a:r>
          </a:p>
          <a:p>
            <a:pPr marL="342900" marR="0" lvl="0" indent="-342900">
              <a:lnSpc>
                <a:spcPct val="107000"/>
              </a:lnSpc>
              <a:spcBef>
                <a:spcPts val="0"/>
              </a:spcBef>
              <a:spcAft>
                <a:spcPts val="800"/>
              </a:spcAft>
              <a:buFont typeface="Arial" panose="020B0604020202020204" pitchFamily="34" charset="0"/>
              <a:buChar char="•"/>
              <a:tabLst>
                <a:tab pos="228600" algn="l"/>
              </a:tabLst>
            </a:pPr>
            <a:r>
              <a:rPr lang="en-US" dirty="0">
                <a:effectLst/>
                <a:ea typeface="Calibri" panose="020F0502020204030204" pitchFamily="34" charset="0"/>
                <a:cs typeface="Times New Roman" panose="02020603050405020304" pitchFamily="18" charset="0"/>
              </a:rPr>
              <a:t>Belaya </a:t>
            </a:r>
            <a:r>
              <a:rPr lang="en-US" dirty="0" err="1">
                <a:effectLst/>
                <a:ea typeface="Calibri" panose="020F0502020204030204" pitchFamily="34" charset="0"/>
                <a:cs typeface="Times New Roman" panose="02020603050405020304" pitchFamily="18" charset="0"/>
              </a:rPr>
              <a:t>Rus’</a:t>
            </a:r>
            <a:r>
              <a:rPr lang="en-US" dirty="0">
                <a:effectLst/>
                <a:ea typeface="Calibri" panose="020F0502020204030204" pitchFamily="34" charset="0"/>
                <a:cs typeface="Times New Roman" panose="02020603050405020304" pitchFamily="18" charset="0"/>
              </a:rPr>
              <a:t> (White Russia) = the eastern half of modern Belarus.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 hereditary title of Tzar (from the Roman “Caesar”) was created in 988 when Prince Vladimir of Kiev married Anna, sister of the last Byzantine Emperor Basil II; took Basil’s credentials as the Eastern Roman Emperor; and Christianized Russia.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In the 16</a:t>
            </a:r>
            <a:r>
              <a:rPr lang="en-US" baseline="30000" dirty="0">
                <a:effectLst/>
                <a:ea typeface="Calibri" panose="020F0502020204030204" pitchFamily="34" charset="0"/>
                <a:cs typeface="Times New Roman" panose="02020603050405020304" pitchFamily="18" charset="0"/>
              </a:rPr>
              <a:t>th</a:t>
            </a:r>
            <a:r>
              <a:rPr lang="en-US" dirty="0">
                <a:effectLst/>
                <a:ea typeface="Calibri" panose="020F0502020204030204" pitchFamily="34" charset="0"/>
                <a:cs typeface="Times New Roman" panose="02020603050405020304" pitchFamily="18" charset="0"/>
              </a:rPr>
              <a:t> century, the last Rurik Tzar, Ivan the Terrible, Grand Prince of Moscow, murdered most of his family including the crown prince, told his 8 wives to “get thee to a nunnery,” and died of a stroke in 1584.  The royal succession was worse than </a:t>
            </a:r>
            <a:r>
              <a:rPr lang="en-US" i="1" dirty="0">
                <a:effectLst/>
                <a:ea typeface="Calibri" panose="020F0502020204030204" pitchFamily="34" charset="0"/>
                <a:cs typeface="Times New Roman" panose="02020603050405020304" pitchFamily="18" charset="0"/>
              </a:rPr>
              <a:t>Godfather Part I.</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Next slide 6: Portraits of three Tzars</a:t>
            </a:r>
            <a:endParaRPr lang="en-US" dirty="0">
              <a:effectLst/>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3C008CB1-328E-443C-B41D-00E342B8596E}" type="slidenum">
              <a:rPr lang="en-US" smtClean="0"/>
              <a:t>5</a:t>
            </a:fld>
            <a:endParaRPr lang="en-US"/>
          </a:p>
        </p:txBody>
      </p:sp>
      <p:pic>
        <p:nvPicPr>
          <p:cNvPr id="6" name="Picture 5">
            <a:extLst>
              <a:ext uri="{FF2B5EF4-FFF2-40B4-BE49-F238E27FC236}">
                <a16:creationId xmlns:a16="http://schemas.microsoft.com/office/drawing/2014/main" id="{F2B70747-A7ED-4C75-9B9F-0FA08F7E2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275" y="7781925"/>
            <a:ext cx="466725" cy="390525"/>
          </a:xfrm>
          <a:prstGeom prst="rect">
            <a:avLst/>
          </a:prstGeom>
        </p:spPr>
      </p:pic>
    </p:spTree>
    <p:extLst>
      <p:ext uri="{BB962C8B-B14F-4D97-AF65-F5344CB8AC3E}">
        <p14:creationId xmlns:p14="http://schemas.microsoft.com/office/powerpoint/2010/main" val="40867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Slide 6: Portraits of three Tzars</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In the </a:t>
            </a:r>
            <a:r>
              <a:rPr lang="en-US" dirty="0" err="1">
                <a:effectLst/>
                <a:ea typeface="Calibri" panose="020F0502020204030204" pitchFamily="34" charset="0"/>
                <a:cs typeface="Times New Roman" panose="02020603050405020304" pitchFamily="18" charset="0"/>
              </a:rPr>
              <a:t>Blaeu</a:t>
            </a:r>
            <a:r>
              <a:rPr lang="en-US" dirty="0">
                <a:effectLst/>
                <a:ea typeface="Calibri" panose="020F0502020204030204" pitchFamily="34" charset="0"/>
                <a:cs typeface="Times New Roman" panose="02020603050405020304" pitchFamily="18" charset="0"/>
              </a:rPr>
              <a:t> map cartouche, Hessel </a:t>
            </a:r>
            <a:r>
              <a:rPr lang="en-US" dirty="0" err="1">
                <a:effectLst/>
                <a:ea typeface="Calibri" panose="020F0502020204030204" pitchFamily="34" charset="0"/>
                <a:cs typeface="Times New Roman" panose="02020603050405020304" pitchFamily="18" charset="0"/>
              </a:rPr>
              <a:t>Gerritsz</a:t>
            </a:r>
            <a:r>
              <a:rPr lang="en-US" dirty="0">
                <a:effectLst/>
                <a:ea typeface="Calibri" panose="020F0502020204030204" pitchFamily="34" charset="0"/>
                <a:cs typeface="Times New Roman" panose="02020603050405020304" pitchFamily="18" charset="0"/>
              </a:rPr>
              <a:t> mentions 3 Tzars – handsome dudes, aren’t they?  His cartouche marks the following events:</a:t>
            </a:r>
          </a:p>
          <a:p>
            <a:pPr marL="342900" marR="0" lvl="0" indent="-342900">
              <a:lnSpc>
                <a:spcPct val="107000"/>
              </a:lnSpc>
              <a:spcBef>
                <a:spcPts val="0"/>
              </a:spcBef>
              <a:spcAft>
                <a:spcPts val="0"/>
              </a:spcAft>
              <a:buFont typeface="Symbol" panose="05050102010706020507" pitchFamily="18" charset="2"/>
              <a:buChar char=""/>
            </a:pPr>
            <a:r>
              <a:rPr lang="en-US" i="1" dirty="0">
                <a:effectLst/>
                <a:ea typeface="Calibri" panose="020F0502020204030204" pitchFamily="34" charset="0"/>
                <a:cs typeface="Times New Roman" panose="02020603050405020304" pitchFamily="18" charset="0"/>
              </a:rPr>
              <a:t>the end </a:t>
            </a:r>
            <a:r>
              <a:rPr lang="en-US" dirty="0">
                <a:effectLst/>
                <a:ea typeface="Calibri" panose="020F0502020204030204" pitchFamily="34" charset="0"/>
                <a:cs typeface="Times New Roman" panose="02020603050405020304" pitchFamily="18" charset="0"/>
              </a:rPr>
              <a:t>of the 700-year old Rurik dynasty with Ivan the Terrible, </a:t>
            </a:r>
          </a:p>
          <a:p>
            <a:pPr marL="342900" marR="0" lvl="0" indent="-342900">
              <a:lnSpc>
                <a:spcPct val="107000"/>
              </a:lnSpc>
              <a:spcBef>
                <a:spcPts val="0"/>
              </a:spcBef>
              <a:spcAft>
                <a:spcPts val="0"/>
              </a:spcAft>
              <a:buFont typeface="Symbol" panose="05050102010706020507" pitchFamily="18" charset="2"/>
              <a:buChar char=""/>
            </a:pPr>
            <a:r>
              <a:rPr lang="en-US" i="1" dirty="0">
                <a:effectLst/>
                <a:ea typeface="Calibri" panose="020F0502020204030204" pitchFamily="34" charset="0"/>
                <a:cs typeface="Times New Roman" panose="02020603050405020304" pitchFamily="18" charset="0"/>
              </a:rPr>
              <a:t>the “Time of Troubles”</a:t>
            </a:r>
            <a:r>
              <a:rPr lang="en-US" dirty="0">
                <a:effectLst/>
                <a:ea typeface="Calibri" panose="020F0502020204030204" pitchFamily="34" charset="0"/>
                <a:cs typeface="Times New Roman" panose="02020603050405020304" pitchFamily="18" charset="0"/>
              </a:rPr>
              <a:t> under Boris Godunov, </a:t>
            </a:r>
          </a:p>
          <a:p>
            <a:pPr marL="342900" marR="0" lvl="0" indent="-342900">
              <a:lnSpc>
                <a:spcPct val="107000"/>
              </a:lnSpc>
              <a:spcBef>
                <a:spcPts val="0"/>
              </a:spcBef>
              <a:spcAft>
                <a:spcPts val="800"/>
              </a:spcAft>
              <a:buFont typeface="Symbol" panose="05050102010706020507" pitchFamily="18" charset="2"/>
              <a:buChar char=""/>
            </a:pPr>
            <a:r>
              <a:rPr lang="en-US" i="1" dirty="0">
                <a:effectLst/>
                <a:ea typeface="Calibri" panose="020F0502020204030204" pitchFamily="34" charset="0"/>
                <a:cs typeface="Times New Roman" panose="02020603050405020304" pitchFamily="18" charset="0"/>
              </a:rPr>
              <a:t>and the beginning</a:t>
            </a:r>
            <a:r>
              <a:rPr lang="en-US" dirty="0">
                <a:effectLst/>
                <a:ea typeface="Calibri" panose="020F0502020204030204" pitchFamily="34" charset="0"/>
                <a:cs typeface="Times New Roman" panose="02020603050405020304" pitchFamily="18" charset="0"/>
              </a:rPr>
              <a:t> of a new Dynasty with Michael Romanov – which lasted until 1917.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 story belongs in the tabloids.  Mussorgsky’s opera “Boris Godunov” only tells part of the tale.  And the Lithuanians were definitely involved.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Ivan the Terrible had two remaining heirs – his autistic son Fyodor, and Dmitri, the son of his 8</a:t>
            </a:r>
            <a:r>
              <a:rPr lang="en-US" baseline="30000" dirty="0">
                <a:effectLst/>
                <a:ea typeface="Calibri" panose="020F0502020204030204" pitchFamily="34" charset="0"/>
                <a:cs typeface="Times New Roman" panose="02020603050405020304" pitchFamily="18" charset="0"/>
              </a:rPr>
              <a:t>th</a:t>
            </a:r>
            <a:r>
              <a:rPr lang="en-US" dirty="0">
                <a:effectLst/>
                <a:ea typeface="Calibri" panose="020F0502020204030204" pitchFamily="34" charset="0"/>
                <a:cs typeface="Times New Roman" panose="02020603050405020304" pitchFamily="18" charset="0"/>
              </a:rPr>
              <a:t> wife, the last of the </a:t>
            </a:r>
            <a:r>
              <a:rPr lang="en-US" dirty="0" err="1">
                <a:effectLst/>
                <a:ea typeface="Calibri" panose="020F0502020204030204" pitchFamily="34" charset="0"/>
                <a:cs typeface="Times New Roman" panose="02020603050405020304" pitchFamily="18" charset="0"/>
              </a:rPr>
              <a:t>Ruriks</a:t>
            </a:r>
            <a:r>
              <a:rPr lang="en-US" dirty="0">
                <a:effectLst/>
                <a:ea typeface="Calibri" panose="020F0502020204030204" pitchFamily="34" charset="0"/>
                <a:cs typeface="Times New Roman" panose="02020603050405020304" pitchFamily="18" charset="0"/>
              </a:rPr>
              <a:t>.  Fyodor’s regent, Boris Godunov, was elected the next tzar, and thus began the Time of Troubles for Russia.  Famine, poverty, and anarchy.  To add to the chaos, two imposters from neighboring Lithuania arrived on the scene, each pretending to be Dmitri, true heir to the throne.</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Next slide 7: Boris Godunov [</a:t>
            </a:r>
            <a:r>
              <a:rPr lang="en-US" b="1" dirty="0" err="1">
                <a:solidFill>
                  <a:srgbClr val="FF0000"/>
                </a:solidFill>
                <a:effectLst/>
                <a:ea typeface="Calibri" panose="020F0502020204030204" pitchFamily="34" charset="0"/>
                <a:cs typeface="Times New Roman" panose="02020603050405020304" pitchFamily="18" charset="0"/>
              </a:rPr>
              <a:t>Uglich</a:t>
            </a:r>
            <a:r>
              <a:rPr lang="en-US" b="1" dirty="0">
                <a:solidFill>
                  <a:srgbClr val="FF0000"/>
                </a:solidFill>
                <a:effectLst/>
                <a:ea typeface="Calibri" panose="020F0502020204030204" pitchFamily="34" charset="0"/>
                <a:cs typeface="Times New Roman" panose="02020603050405020304" pitchFamily="18" charset="0"/>
              </a:rPr>
              <a:t> photo]  </a:t>
            </a:r>
            <a:endParaRPr lang="en-US"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C008CB1-328E-443C-B41D-00E342B8596E}" type="slidenum">
              <a:rPr lang="en-US" smtClean="0"/>
              <a:t>6</a:t>
            </a:fld>
            <a:endParaRPr lang="en-US"/>
          </a:p>
        </p:txBody>
      </p:sp>
      <p:pic>
        <p:nvPicPr>
          <p:cNvPr id="6" name="Picture 5">
            <a:extLst>
              <a:ext uri="{FF2B5EF4-FFF2-40B4-BE49-F238E27FC236}">
                <a16:creationId xmlns:a16="http://schemas.microsoft.com/office/drawing/2014/main" id="{254A48CA-7E24-4723-B9F6-BAF58EE5F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7841192"/>
            <a:ext cx="466725" cy="390525"/>
          </a:xfrm>
          <a:prstGeom prst="rect">
            <a:avLst/>
          </a:prstGeom>
        </p:spPr>
      </p:pic>
    </p:spTree>
    <p:extLst>
      <p:ext uri="{BB962C8B-B14F-4D97-AF65-F5344CB8AC3E}">
        <p14:creationId xmlns:p14="http://schemas.microsoft.com/office/powerpoint/2010/main" val="13974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Slide 7 – Boris Godunov [</a:t>
            </a:r>
            <a:r>
              <a:rPr lang="en-US" b="1" dirty="0" err="1">
                <a:solidFill>
                  <a:srgbClr val="FF0000"/>
                </a:solidFill>
                <a:effectLst/>
                <a:ea typeface="Calibri" panose="020F0502020204030204" pitchFamily="34" charset="0"/>
                <a:cs typeface="Times New Roman" panose="02020603050405020304" pitchFamily="18" charset="0"/>
              </a:rPr>
              <a:t>Uglich</a:t>
            </a:r>
            <a:r>
              <a:rPr lang="en-US" b="1" dirty="0">
                <a:solidFill>
                  <a:srgbClr val="FF0000"/>
                </a:solidFill>
                <a:effectLst/>
                <a:ea typeface="Calibri" panose="020F0502020204030204" pitchFamily="34" charset="0"/>
                <a:cs typeface="Times New Roman" panose="02020603050405020304" pitchFamily="18" charset="0"/>
              </a:rPr>
              <a:t> photo]</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Where was the real Dmitri?  Considered illegitimate by the Orthodox Church, the boy was exiled to the little town of </a:t>
            </a:r>
            <a:r>
              <a:rPr lang="en-US" dirty="0" err="1">
                <a:effectLst/>
                <a:ea typeface="Calibri" panose="020F0502020204030204" pitchFamily="34" charset="0"/>
                <a:cs typeface="Times New Roman" panose="02020603050405020304" pitchFamily="18" charset="0"/>
              </a:rPr>
              <a:t>Uglich</a:t>
            </a:r>
            <a:r>
              <a:rPr lang="en-US" dirty="0">
                <a:effectLst/>
                <a:ea typeface="Calibri" panose="020F0502020204030204" pitchFamily="34" charset="0"/>
                <a:cs typeface="Times New Roman" panose="02020603050405020304" pitchFamily="18" charset="0"/>
              </a:rPr>
              <a:t>, and murdered there in 1591. </a:t>
            </a:r>
          </a:p>
          <a:p>
            <a:pPr marL="0" marR="0">
              <a:lnSpc>
                <a:spcPct val="107000"/>
              </a:lnSpc>
              <a:spcBef>
                <a:spcPts val="0"/>
              </a:spcBef>
              <a:spcAft>
                <a:spcPts val="800"/>
              </a:spcAft>
            </a:pPr>
            <a:r>
              <a:rPr lang="en-US" i="1" dirty="0">
                <a:effectLst/>
                <a:ea typeface="Calibri" panose="020F0502020204030204" pitchFamily="34" charset="0"/>
                <a:cs typeface="Times New Roman" panose="02020603050405020304" pitchFamily="18" charset="0"/>
              </a:rPr>
              <a:t>Think like Godfather Parts II and III:</a:t>
            </a:r>
            <a:r>
              <a:rPr lang="en-US" dirty="0">
                <a:effectLst/>
                <a:ea typeface="Calibri" panose="020F0502020204030204" pitchFamily="34" charset="0"/>
                <a:cs typeface="Times New Roman" panose="02020603050405020304" pitchFamily="18" charset="0"/>
              </a:rPr>
              <a:t> “I wasn’t there, so I couldn’t have done it.” The people were furious!  After Boris Godunov died in April 1605 while playing chess, the anti-Godunov boyars murdered his entire family in June, as a vendetta.  Things got worse. </a:t>
            </a:r>
          </a:p>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r>
              <a:rPr lang="en-US" b="1" dirty="0">
                <a:solidFill>
                  <a:srgbClr val="FF0000"/>
                </a:solidFill>
                <a:effectLst/>
                <a:ea typeface="Calibri" panose="020F0502020204030204" pitchFamily="34" charset="0"/>
              </a:rPr>
              <a:t>Next slide 8: Moscow Kremlin [photo]</a:t>
            </a:r>
            <a:endParaRPr lang="en-US" dirty="0"/>
          </a:p>
        </p:txBody>
      </p:sp>
      <p:sp>
        <p:nvSpPr>
          <p:cNvPr id="4" name="Slide Number Placeholder 3"/>
          <p:cNvSpPr>
            <a:spLocks noGrp="1"/>
          </p:cNvSpPr>
          <p:nvPr>
            <p:ph type="sldNum" sz="quarter" idx="5"/>
          </p:nvPr>
        </p:nvSpPr>
        <p:spPr/>
        <p:txBody>
          <a:bodyPr/>
          <a:lstStyle/>
          <a:p>
            <a:fld id="{3C008CB1-328E-443C-B41D-00E342B8596E}" type="slidenum">
              <a:rPr lang="en-US" smtClean="0"/>
              <a:t>7</a:t>
            </a:fld>
            <a:endParaRPr lang="en-US"/>
          </a:p>
        </p:txBody>
      </p:sp>
      <p:pic>
        <p:nvPicPr>
          <p:cNvPr id="6" name="Picture 5">
            <a:extLst>
              <a:ext uri="{FF2B5EF4-FFF2-40B4-BE49-F238E27FC236}">
                <a16:creationId xmlns:a16="http://schemas.microsoft.com/office/drawing/2014/main" id="{B07811EE-4F62-48F4-9128-8F64BF670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488" y="6350627"/>
            <a:ext cx="466725" cy="390525"/>
          </a:xfrm>
          <a:prstGeom prst="rect">
            <a:avLst/>
          </a:prstGeom>
        </p:spPr>
      </p:pic>
    </p:spTree>
    <p:extLst>
      <p:ext uri="{BB962C8B-B14F-4D97-AF65-F5344CB8AC3E}">
        <p14:creationId xmlns:p14="http://schemas.microsoft.com/office/powerpoint/2010/main" val="354493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Slide 8 – Moscow Kremlin [photo]</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In 1613, the Russian parliament, known as the Zemsky Sobor, took charge and elected Mikhail </a:t>
            </a:r>
            <a:r>
              <a:rPr lang="en-US" dirty="0" err="1">
                <a:effectLst/>
                <a:ea typeface="Calibri" panose="020F0502020204030204" pitchFamily="34" charset="0"/>
                <a:cs typeface="Times New Roman" panose="02020603050405020304" pitchFamily="18" charset="0"/>
              </a:rPr>
              <a:t>Fyodorovich</a:t>
            </a:r>
            <a:r>
              <a:rPr lang="en-US" dirty="0">
                <a:effectLst/>
                <a:ea typeface="Calibri" panose="020F0502020204030204" pitchFamily="34" charset="0"/>
                <a:cs typeface="Times New Roman" panose="02020603050405020304" pitchFamily="18" charset="0"/>
              </a:rPr>
              <a:t> Romanov, Grand Duke of Moscow, as the next Tzar.  Michael was grand-nephew of Ivan’s 1</a:t>
            </a:r>
            <a:r>
              <a:rPr lang="en-US" baseline="30000" dirty="0">
                <a:effectLst/>
                <a:ea typeface="Calibri" panose="020F0502020204030204" pitchFamily="34" charset="0"/>
                <a:cs typeface="Times New Roman" panose="02020603050405020304" pitchFamily="18" charset="0"/>
              </a:rPr>
              <a:t>st</a:t>
            </a:r>
            <a:r>
              <a:rPr lang="en-US" dirty="0">
                <a:effectLst/>
                <a:ea typeface="Calibri" panose="020F0502020204030204" pitchFamily="34" charset="0"/>
                <a:cs typeface="Times New Roman" panose="02020603050405020304" pitchFamily="18" charset="0"/>
              </a:rPr>
              <a:t> wife, Anastasia Romanov, and his father was Patriarch of Moscow.  He united the boyars, started a new dynasty, and conquered most of Siberia.</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As Tzar of All the </a:t>
            </a:r>
            <a:r>
              <a:rPr lang="en-US" dirty="0" err="1">
                <a:effectLst/>
                <a:ea typeface="Calibri" panose="020F0502020204030204" pitchFamily="34" charset="0"/>
                <a:cs typeface="Times New Roman" panose="02020603050405020304" pitchFamily="18" charset="0"/>
              </a:rPr>
              <a:t>Russias</a:t>
            </a:r>
            <a:r>
              <a:rPr lang="en-US" dirty="0">
                <a:effectLst/>
                <a:ea typeface="Calibri" panose="020F0502020204030204" pitchFamily="34" charset="0"/>
                <a:cs typeface="Times New Roman" panose="02020603050405020304" pitchFamily="18" charset="0"/>
              </a:rPr>
              <a:t>, Michael Romanov ruled from the Moscow Kremlin.  In Russian, a “kremlin” just means a citadel or castle within a city or town.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 City of Moscow has huge stone walls with towers that encircle the Kremlin, Red Square, St. Basil’s, a park, royal buildings and churches, three bridges, and military encampments.  It’s an impressive city now. But what was it like in Michael Romanov’s time? </a:t>
            </a:r>
          </a:p>
          <a:p>
            <a:pPr marL="0" marR="0">
              <a:lnSpc>
                <a:spcPct val="107000"/>
              </a:lnSpc>
              <a:spcBef>
                <a:spcPts val="0"/>
              </a:spcBef>
              <a:spcAft>
                <a:spcPts val="800"/>
              </a:spcAft>
            </a:pPr>
            <a:r>
              <a:rPr lang="en-US" b="1" dirty="0">
                <a:solidFill>
                  <a:srgbClr val="FF0000"/>
                </a:solidFill>
                <a:ea typeface="Calibri" panose="020F0502020204030204" pitchFamily="34" charset="0"/>
                <a:cs typeface="Times New Roman" panose="02020603050405020304" pitchFamily="18" charset="0"/>
              </a:rPr>
              <a:t>N</a:t>
            </a:r>
            <a:r>
              <a:rPr lang="en-US" b="1" dirty="0">
                <a:solidFill>
                  <a:srgbClr val="FF0000"/>
                </a:solidFill>
                <a:effectLst/>
                <a:ea typeface="Calibri" panose="020F0502020204030204" pitchFamily="34" charset="0"/>
                <a:cs typeface="Times New Roman" panose="02020603050405020304" pitchFamily="18" charset="0"/>
              </a:rPr>
              <a:t>ext slide 9: Moscow city plan [inset map]</a:t>
            </a:r>
            <a:endParaRPr lang="en-US" dirty="0">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008CB1-328E-443C-B41D-00E342B8596E}" type="slidenum">
              <a:rPr lang="en-US" smtClean="0"/>
              <a:t>8</a:t>
            </a:fld>
            <a:endParaRPr lang="en-US"/>
          </a:p>
        </p:txBody>
      </p:sp>
      <p:pic>
        <p:nvPicPr>
          <p:cNvPr id="8" name="Picture 7">
            <a:extLst>
              <a:ext uri="{FF2B5EF4-FFF2-40B4-BE49-F238E27FC236}">
                <a16:creationId xmlns:a16="http://schemas.microsoft.com/office/drawing/2014/main" id="{44360B04-0745-4E19-8364-B6AEC79DA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267" y="7137227"/>
            <a:ext cx="466725" cy="390525"/>
          </a:xfrm>
          <a:prstGeom prst="rect">
            <a:avLst/>
          </a:prstGeom>
        </p:spPr>
      </p:pic>
    </p:spTree>
    <p:extLst>
      <p:ext uri="{BB962C8B-B14F-4D97-AF65-F5344CB8AC3E}">
        <p14:creationId xmlns:p14="http://schemas.microsoft.com/office/powerpoint/2010/main" val="164214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solidFill>
                  <a:srgbClr val="FF0000"/>
                </a:solidFill>
                <a:effectLst/>
                <a:ea typeface="Calibri" panose="020F0502020204030204" pitchFamily="34" charset="0"/>
                <a:cs typeface="Times New Roman" panose="02020603050405020304" pitchFamily="18" charset="0"/>
              </a:rPr>
              <a:t>Slide 9 – Moscow city plan [inset map] </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 city of Moscow is located in the watershed of the Volga River, on a cliff overlooking the Moscow river.  A map of Moscow appears in the upper left corner of the </a:t>
            </a:r>
            <a:r>
              <a:rPr lang="en-US" dirty="0" err="1">
                <a:effectLst/>
                <a:ea typeface="Calibri" panose="020F0502020204030204" pitchFamily="34" charset="0"/>
                <a:cs typeface="Times New Roman" panose="02020603050405020304" pitchFamily="18" charset="0"/>
              </a:rPr>
              <a:t>Blaeu</a:t>
            </a:r>
            <a:r>
              <a:rPr lang="en-US" dirty="0">
                <a:effectLst/>
                <a:ea typeface="Calibri" panose="020F0502020204030204" pitchFamily="34" charset="0"/>
                <a:cs typeface="Times New Roman" panose="02020603050405020304" pitchFamily="18" charset="0"/>
              </a:rPr>
              <a:t> map.</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It is a copy from the 1572-1617 print collection, “Civitates Orbis </a:t>
            </a:r>
            <a:r>
              <a:rPr lang="en-US" dirty="0" err="1">
                <a:effectLst/>
                <a:ea typeface="Calibri" panose="020F0502020204030204" pitchFamily="34" charset="0"/>
                <a:cs typeface="Times New Roman" panose="02020603050405020304" pitchFamily="18" charset="0"/>
              </a:rPr>
              <a:t>Terrarum</a:t>
            </a:r>
            <a:r>
              <a:rPr lang="en-US" dirty="0">
                <a:effectLst/>
                <a:ea typeface="Calibri" panose="020F0502020204030204" pitchFamily="34" charset="0"/>
                <a:cs typeface="Times New Roman" panose="02020603050405020304" pitchFamily="18" charset="0"/>
              </a:rPr>
              <a:t>,” (Cities of the World) by Braun and </a:t>
            </a:r>
            <a:r>
              <a:rPr lang="en-US" dirty="0" err="1">
                <a:effectLst/>
                <a:ea typeface="Calibri" panose="020F0502020204030204" pitchFamily="34" charset="0"/>
                <a:cs typeface="Times New Roman" panose="02020603050405020304" pitchFamily="18" charset="0"/>
              </a:rPr>
              <a:t>Hogenberg</a:t>
            </a:r>
            <a:r>
              <a:rPr lang="en-US" dirty="0">
                <a:effectLst/>
                <a:ea typeface="Calibri" panose="020F0502020204030204" pitchFamily="34" charset="0"/>
                <a:cs typeface="Times New Roman" panose="02020603050405020304" pitchFamily="18" charset="0"/>
              </a:rPr>
              <a:t>.  This inset is the Moscow Map’s first appearance in print.  It has been copied by many other 17</a:t>
            </a:r>
            <a:r>
              <a:rPr lang="en-US" baseline="30000" dirty="0">
                <a:effectLst/>
                <a:ea typeface="Calibri" panose="020F0502020204030204" pitchFamily="34" charset="0"/>
                <a:cs typeface="Times New Roman" panose="02020603050405020304" pitchFamily="18" charset="0"/>
              </a:rPr>
              <a:t>th</a:t>
            </a:r>
            <a:r>
              <a:rPr lang="en-US" dirty="0">
                <a:effectLst/>
                <a:ea typeface="Calibri" panose="020F0502020204030204" pitchFamily="34" charset="0"/>
                <a:cs typeface="Times New Roman" panose="02020603050405020304" pitchFamily="18" charset="0"/>
              </a:rPr>
              <a:t> century cartographers, including John Speed. </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The engraving is meticulous – you need a magnifying glass to see the details.  A tourist map might help, but thankfully, Braun &amp; </a:t>
            </a:r>
            <a:r>
              <a:rPr lang="en-US" dirty="0" err="1">
                <a:effectLst/>
                <a:ea typeface="Calibri" panose="020F0502020204030204" pitchFamily="34" charset="0"/>
                <a:cs typeface="Times New Roman" panose="02020603050405020304" pitchFamily="18" charset="0"/>
              </a:rPr>
              <a:t>Hogenberg</a:t>
            </a:r>
            <a:r>
              <a:rPr lang="en-US" dirty="0">
                <a:effectLst/>
                <a:ea typeface="Calibri" panose="020F0502020204030204" pitchFamily="34" charset="0"/>
                <a:cs typeface="Times New Roman" panose="02020603050405020304" pitchFamily="18" charset="0"/>
              </a:rPr>
              <a:t> included a place list.  I marked the main places.</a:t>
            </a: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Finally, the brand new Tzar needed to know the boundaries and extent of his empire.  Did he commission the map?  Who did the survey? Was it just another map in </a:t>
            </a:r>
            <a:r>
              <a:rPr lang="en-US" dirty="0" err="1">
                <a:effectLst/>
                <a:ea typeface="Calibri" panose="020F0502020204030204" pitchFamily="34" charset="0"/>
                <a:cs typeface="Times New Roman" panose="02020603050405020304" pitchFamily="18" charset="0"/>
              </a:rPr>
              <a:t>Blaeu’s</a:t>
            </a:r>
            <a:r>
              <a:rPr lang="en-US" dirty="0">
                <a:effectLst/>
                <a:ea typeface="Calibri" panose="020F0502020204030204" pitchFamily="34" charset="0"/>
                <a:cs typeface="Times New Roman" panose="02020603050405020304" pitchFamily="18" charset="0"/>
              </a:rPr>
              <a:t> atlas?  We’ll never know.  But it took me 3 days to figure out the boundaries!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FF0000"/>
                </a:solidFill>
                <a:effectLst/>
                <a:ea typeface="Calibri" panose="020F0502020204030204" pitchFamily="34" charset="0"/>
              </a:rPr>
              <a:t>Last slide 10: Russia’s Boundaries [map] </a:t>
            </a:r>
            <a:endParaRPr lang="en-US" dirty="0"/>
          </a:p>
          <a:p>
            <a:endParaRPr lang="en-US" sz="1400" dirty="0"/>
          </a:p>
          <a:p>
            <a:endParaRPr lang="en-US" sz="1400" dirty="0"/>
          </a:p>
          <a:p>
            <a:endParaRPr lang="en-US" sz="1400" dirty="0"/>
          </a:p>
        </p:txBody>
      </p:sp>
      <p:sp>
        <p:nvSpPr>
          <p:cNvPr id="4" name="Slide Number Placeholder 3"/>
          <p:cNvSpPr>
            <a:spLocks noGrp="1"/>
          </p:cNvSpPr>
          <p:nvPr>
            <p:ph type="sldNum" sz="quarter" idx="5"/>
          </p:nvPr>
        </p:nvSpPr>
        <p:spPr/>
        <p:txBody>
          <a:bodyPr/>
          <a:lstStyle/>
          <a:p>
            <a:fld id="{3C008CB1-328E-443C-B41D-00E342B8596E}" type="slidenum">
              <a:rPr lang="en-US" smtClean="0"/>
              <a:t>9</a:t>
            </a:fld>
            <a:endParaRPr lang="en-US"/>
          </a:p>
        </p:txBody>
      </p:sp>
      <p:pic>
        <p:nvPicPr>
          <p:cNvPr id="6" name="Picture 5">
            <a:extLst>
              <a:ext uri="{FF2B5EF4-FFF2-40B4-BE49-F238E27FC236}">
                <a16:creationId xmlns:a16="http://schemas.microsoft.com/office/drawing/2014/main" id="{5796673A-30E0-4F3D-A052-8DF54F11F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873" y="7610475"/>
            <a:ext cx="466725" cy="390525"/>
          </a:xfrm>
          <a:prstGeom prst="rect">
            <a:avLst/>
          </a:prstGeom>
        </p:spPr>
      </p:pic>
    </p:spTree>
    <p:extLst>
      <p:ext uri="{BB962C8B-B14F-4D97-AF65-F5344CB8AC3E}">
        <p14:creationId xmlns:p14="http://schemas.microsoft.com/office/powerpoint/2010/main" val="83645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19A070EB-85B4-464E-9A9D-EA68E554C1A1}" type="datetime1">
              <a:rPr lang="en-US" smtClean="0"/>
              <a:t>1/11/2021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9926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9CE0917E-F103-43A1-9255-8EA6182C70CE}" type="datetime1">
              <a:rPr lang="en-US" smtClean="0"/>
              <a:t>1/11/2021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1861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2764CB69-5D36-49E4-A7D7-BC92E9A6D264}" type="datetime1">
              <a:rPr lang="en-US" smtClean="0"/>
              <a:t>1/11/2021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0801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F7C18624-DC3E-4796-BDC4-63A55899E67C}" type="datetime1">
              <a:rPr lang="en-US" smtClean="0"/>
              <a:t>1/11/2021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601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8ACEF918-705E-4239-9340-E62B73A0C8BC}" type="datetime1">
              <a:rPr lang="en-US" smtClean="0"/>
              <a:t>1/11/2021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6328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F465A3A5-18D0-4FB7-B16D-ED902E3B118C}" type="datetime1">
              <a:rPr lang="en-US" smtClean="0"/>
              <a:t>1/11/2021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637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6DC0B20D-3E60-48C2-A7CE-D8B39156A820}" type="datetime1">
              <a:rPr lang="en-US" smtClean="0"/>
              <a:t>1/11/2021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1054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BD92F5A8-F000-4AAE-A221-19FC469AE8DC}" type="datetime1">
              <a:rPr lang="en-US" smtClean="0"/>
              <a:t>1/11/2021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4516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911F9020-C141-46E7-BD89-AE4E20EA9A86}" type="datetime1">
              <a:rPr lang="en-US" smtClean="0"/>
              <a:t>1/11/2021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8836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1069DD15-4D37-452D-8DF6-CF0C2EF544AB}" type="datetime1">
              <a:rPr lang="en-US" smtClean="0"/>
              <a:t>1/11/2021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0081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D90702F2-81B9-4773-A88A-AC1359EC8DFF}" type="datetime1">
              <a:rPr lang="en-US" smtClean="0"/>
              <a:t>1/11/2021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3250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4BBA5967-E40C-4EF9-84D8-47C4FBCA92BD}" type="datetime1">
              <a:rPr lang="en-US" smtClean="0"/>
              <a:t>1/11/2021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03722007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36CD2A66-0CBD-4002-96DD-B39A72AE0D59}"/>
              </a:ext>
            </a:extLst>
          </p:cNvPr>
          <p:cNvPicPr>
            <a:picLocks noChangeAspect="1"/>
          </p:cNvPicPr>
          <p:nvPr/>
        </p:nvPicPr>
        <p:blipFill rotWithShape="1">
          <a:blip r:embed="rId3"/>
          <a:srcRect t="15836"/>
          <a:stretch/>
        </p:blipFill>
        <p:spPr>
          <a:xfrm>
            <a:off x="0" y="61586"/>
            <a:ext cx="12207220" cy="6857990"/>
          </a:xfrm>
          <a:prstGeom prst="rect">
            <a:avLst/>
          </a:prstGeom>
        </p:spPr>
      </p:pic>
      <p:sp>
        <p:nvSpPr>
          <p:cNvPr id="11" name="Rectangle 10">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B2AB1F-BCBE-4927-A037-2AF3EACFAC45}"/>
              </a:ext>
            </a:extLst>
          </p:cNvPr>
          <p:cNvSpPr>
            <a:spLocks noGrp="1"/>
          </p:cNvSpPr>
          <p:nvPr>
            <p:ph type="ctrTitle"/>
          </p:nvPr>
        </p:nvSpPr>
        <p:spPr>
          <a:xfrm>
            <a:off x="1346442" y="1114337"/>
            <a:ext cx="5541264" cy="2212848"/>
          </a:xfrm>
        </p:spPr>
        <p:txBody>
          <a:bodyPr>
            <a:normAutofit/>
          </a:bodyPr>
          <a:lstStyle/>
          <a:p>
            <a:r>
              <a:rPr lang="en-US" sz="4400" b="1" dirty="0">
                <a:latin typeface="+mn-lt"/>
              </a:rPr>
              <a:t>My Favorite Map: </a:t>
            </a:r>
            <a:br>
              <a:rPr lang="en-US" sz="4400" b="1" dirty="0">
                <a:latin typeface="+mn-lt"/>
              </a:rPr>
            </a:br>
            <a:r>
              <a:rPr lang="en-US" sz="4400" b="1" dirty="0">
                <a:latin typeface="+mn-lt"/>
              </a:rPr>
              <a:t>The </a:t>
            </a:r>
            <a:r>
              <a:rPr lang="en-US" sz="4400" b="1" dirty="0" err="1">
                <a:latin typeface="+mn-lt"/>
              </a:rPr>
              <a:t>Gerritsz</a:t>
            </a:r>
            <a:r>
              <a:rPr lang="en-US" sz="4400" b="1" dirty="0">
                <a:latin typeface="+mn-lt"/>
              </a:rPr>
              <a:t>/</a:t>
            </a:r>
            <a:r>
              <a:rPr lang="en-US" sz="4400" b="1" dirty="0" err="1">
                <a:latin typeface="+mn-lt"/>
              </a:rPr>
              <a:t>Blaeu</a:t>
            </a:r>
            <a:r>
              <a:rPr lang="en-US" sz="4400" b="1" dirty="0">
                <a:latin typeface="+mn-lt"/>
              </a:rPr>
              <a:t> 1614 Map of Russia</a:t>
            </a:r>
          </a:p>
        </p:txBody>
      </p:sp>
      <p:sp>
        <p:nvSpPr>
          <p:cNvPr id="3" name="Subtitle 2">
            <a:extLst>
              <a:ext uri="{FF2B5EF4-FFF2-40B4-BE49-F238E27FC236}">
                <a16:creationId xmlns:a16="http://schemas.microsoft.com/office/drawing/2014/main" id="{68887CF3-FA49-4F4B-914E-AC143641DC61}"/>
              </a:ext>
            </a:extLst>
          </p:cNvPr>
          <p:cNvSpPr>
            <a:spLocks noGrp="1"/>
          </p:cNvSpPr>
          <p:nvPr>
            <p:ph type="subTitle" idx="1"/>
          </p:nvPr>
        </p:nvSpPr>
        <p:spPr>
          <a:xfrm>
            <a:off x="1768596" y="3849594"/>
            <a:ext cx="4434840" cy="1188720"/>
          </a:xfrm>
        </p:spPr>
        <p:txBody>
          <a:bodyPr>
            <a:normAutofit/>
          </a:bodyPr>
          <a:lstStyle/>
          <a:p>
            <a:r>
              <a:rPr lang="en-US" dirty="0">
                <a:solidFill>
                  <a:schemeClr val="tx1">
                    <a:alpha val="80000"/>
                  </a:schemeClr>
                </a:solidFill>
              </a:rPr>
              <a:t>B</a:t>
            </a:r>
            <a:r>
              <a:rPr lang="en-US" b="1" dirty="0">
                <a:solidFill>
                  <a:schemeClr val="tx1">
                    <a:alpha val="80000"/>
                  </a:schemeClr>
                </a:solidFill>
              </a:rPr>
              <a:t>y Lorraine Sherry</a:t>
            </a:r>
          </a:p>
          <a:p>
            <a:r>
              <a:rPr lang="en-US" b="1" dirty="0">
                <a:solidFill>
                  <a:schemeClr val="tx1">
                    <a:alpha val="80000"/>
                  </a:schemeClr>
                </a:solidFill>
              </a:rPr>
              <a:t>Rocky Mountain Map Society</a:t>
            </a:r>
          </a:p>
        </p:txBody>
      </p:sp>
      <p:sp>
        <p:nvSpPr>
          <p:cNvPr id="13" name="Freeform: Shape 12">
            <a:extLst>
              <a:ext uri="{FF2B5EF4-FFF2-40B4-BE49-F238E27FC236}">
                <a16:creationId xmlns:a16="http://schemas.microsoft.com/office/drawing/2014/main" id="{F798D3DD-23B7-41EE-9021-C8F9A8E2C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15" name="Group 14">
            <a:extLst>
              <a:ext uri="{FF2B5EF4-FFF2-40B4-BE49-F238E27FC236}">
                <a16:creationId xmlns:a16="http://schemas.microsoft.com/office/drawing/2014/main" id="{2C072688-BFC7-4FE8-A45E-B3C63CBB9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16" name="Freeform: Shape 15">
              <a:extLst>
                <a:ext uri="{FF2B5EF4-FFF2-40B4-BE49-F238E27FC236}">
                  <a16:creationId xmlns:a16="http://schemas.microsoft.com/office/drawing/2014/main" id="{F3002ED9-43C6-4BA8-8941-9AFCB04E4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7" name="Freeform: Shape 16">
              <a:extLst>
                <a:ext uri="{FF2B5EF4-FFF2-40B4-BE49-F238E27FC236}">
                  <a16:creationId xmlns:a16="http://schemas.microsoft.com/office/drawing/2014/main" id="{4EB09750-C9B1-40CE-AB9B-FEB308A1F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6" name="Picture 5">
            <a:extLst>
              <a:ext uri="{FF2B5EF4-FFF2-40B4-BE49-F238E27FC236}">
                <a16:creationId xmlns:a16="http://schemas.microsoft.com/office/drawing/2014/main" id="{F7E9E409-0B17-4F47-A131-AF9E2FD5B2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866" y="289807"/>
            <a:ext cx="3705495" cy="6288413"/>
          </a:xfrm>
          <a:prstGeom prst="rect">
            <a:avLst/>
          </a:prstGeom>
        </p:spPr>
      </p:pic>
    </p:spTree>
    <p:extLst>
      <p:ext uri="{BB962C8B-B14F-4D97-AF65-F5344CB8AC3E}">
        <p14:creationId xmlns:p14="http://schemas.microsoft.com/office/powerpoint/2010/main" val="975731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FAA656A-E00C-4686-9689-2CB2C02629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5066" y="-1"/>
            <a:ext cx="8769097" cy="6858001"/>
          </a:xfrm>
        </p:spPr>
      </p:pic>
      <p:sp>
        <p:nvSpPr>
          <p:cNvPr id="10" name="TextBox 9">
            <a:extLst>
              <a:ext uri="{FF2B5EF4-FFF2-40B4-BE49-F238E27FC236}">
                <a16:creationId xmlns:a16="http://schemas.microsoft.com/office/drawing/2014/main" id="{B9A03C44-6483-4B3F-A68C-439B4FF1107B}"/>
              </a:ext>
            </a:extLst>
          </p:cNvPr>
          <p:cNvSpPr txBox="1"/>
          <p:nvPr/>
        </p:nvSpPr>
        <p:spPr>
          <a:xfrm>
            <a:off x="168441" y="252664"/>
            <a:ext cx="3340979" cy="523220"/>
          </a:xfrm>
          <a:prstGeom prst="rect">
            <a:avLst/>
          </a:prstGeom>
          <a:noFill/>
        </p:spPr>
        <p:txBody>
          <a:bodyPr wrap="none" rtlCol="0">
            <a:spAutoFit/>
          </a:bodyPr>
          <a:lstStyle/>
          <a:p>
            <a:r>
              <a:rPr lang="en-US" sz="2800" b="1" dirty="0"/>
              <a:t>Russian Boundaries</a:t>
            </a:r>
          </a:p>
        </p:txBody>
      </p:sp>
      <p:sp>
        <p:nvSpPr>
          <p:cNvPr id="11" name="TextBox 10">
            <a:extLst>
              <a:ext uri="{FF2B5EF4-FFF2-40B4-BE49-F238E27FC236}">
                <a16:creationId xmlns:a16="http://schemas.microsoft.com/office/drawing/2014/main" id="{CE735FEE-5BB4-4CC3-962C-256F7E4CC910}"/>
              </a:ext>
            </a:extLst>
          </p:cNvPr>
          <p:cNvSpPr txBox="1"/>
          <p:nvPr/>
        </p:nvSpPr>
        <p:spPr>
          <a:xfrm>
            <a:off x="308325" y="1195481"/>
            <a:ext cx="2946700" cy="1015663"/>
          </a:xfrm>
          <a:prstGeom prst="rect">
            <a:avLst/>
          </a:prstGeom>
          <a:noFill/>
        </p:spPr>
        <p:txBody>
          <a:bodyPr wrap="square" rtlCol="0">
            <a:spAutoFit/>
          </a:bodyPr>
          <a:lstStyle/>
          <a:p>
            <a:r>
              <a:rPr lang="en-US" sz="2000" b="1" dirty="0"/>
              <a:t>North: Sweden and Karelia (Finland), Livonia (Dvina River)</a:t>
            </a:r>
          </a:p>
        </p:txBody>
      </p:sp>
      <p:sp>
        <p:nvSpPr>
          <p:cNvPr id="17" name="TextBox 16">
            <a:extLst>
              <a:ext uri="{FF2B5EF4-FFF2-40B4-BE49-F238E27FC236}">
                <a16:creationId xmlns:a16="http://schemas.microsoft.com/office/drawing/2014/main" id="{176AD36D-C8E1-4EB3-B0A1-6C600BBB074F}"/>
              </a:ext>
            </a:extLst>
          </p:cNvPr>
          <p:cNvSpPr txBox="1"/>
          <p:nvPr/>
        </p:nvSpPr>
        <p:spPr>
          <a:xfrm>
            <a:off x="258712" y="3936907"/>
            <a:ext cx="2946700" cy="707886"/>
          </a:xfrm>
          <a:prstGeom prst="rect">
            <a:avLst/>
          </a:prstGeom>
          <a:noFill/>
        </p:spPr>
        <p:txBody>
          <a:bodyPr wrap="square" rtlCol="0">
            <a:spAutoFit/>
          </a:bodyPr>
          <a:lstStyle/>
          <a:p>
            <a:r>
              <a:rPr lang="en-US" sz="2000" b="1" dirty="0"/>
              <a:t>West: Dnieper River – Lithuania and Ukraine</a:t>
            </a:r>
          </a:p>
        </p:txBody>
      </p:sp>
      <p:sp>
        <p:nvSpPr>
          <p:cNvPr id="19" name="TextBox 18">
            <a:extLst>
              <a:ext uri="{FF2B5EF4-FFF2-40B4-BE49-F238E27FC236}">
                <a16:creationId xmlns:a16="http://schemas.microsoft.com/office/drawing/2014/main" id="{19EA78E2-CA13-45E1-9167-0A41AA86D66C}"/>
              </a:ext>
            </a:extLst>
          </p:cNvPr>
          <p:cNvSpPr txBox="1"/>
          <p:nvPr/>
        </p:nvSpPr>
        <p:spPr>
          <a:xfrm>
            <a:off x="258712" y="2385494"/>
            <a:ext cx="2946700" cy="1323439"/>
          </a:xfrm>
          <a:prstGeom prst="rect">
            <a:avLst/>
          </a:prstGeom>
          <a:noFill/>
        </p:spPr>
        <p:txBody>
          <a:bodyPr wrap="square" rtlCol="0">
            <a:spAutoFit/>
          </a:bodyPr>
          <a:lstStyle/>
          <a:p>
            <a:r>
              <a:rPr lang="en-US" sz="2000" b="1" dirty="0"/>
              <a:t>East:  Ivan IV added Kazan and Astrakhan (on Volga River); Ural Mountains further east</a:t>
            </a:r>
          </a:p>
        </p:txBody>
      </p:sp>
      <p:sp>
        <p:nvSpPr>
          <p:cNvPr id="21" name="TextBox 20">
            <a:extLst>
              <a:ext uri="{FF2B5EF4-FFF2-40B4-BE49-F238E27FC236}">
                <a16:creationId xmlns:a16="http://schemas.microsoft.com/office/drawing/2014/main" id="{7C29EA53-7C8B-4725-A4D7-650F92C98F53}"/>
              </a:ext>
            </a:extLst>
          </p:cNvPr>
          <p:cNvSpPr txBox="1"/>
          <p:nvPr/>
        </p:nvSpPr>
        <p:spPr>
          <a:xfrm>
            <a:off x="258712" y="5116044"/>
            <a:ext cx="2946700" cy="1015663"/>
          </a:xfrm>
          <a:prstGeom prst="rect">
            <a:avLst/>
          </a:prstGeom>
          <a:noFill/>
        </p:spPr>
        <p:txBody>
          <a:bodyPr wrap="square" rtlCol="0">
            <a:spAutoFit/>
          </a:bodyPr>
          <a:lstStyle/>
          <a:p>
            <a:r>
              <a:rPr lang="en-US" sz="2000" b="1" dirty="0"/>
              <a:t>South: Crimea – This stockade was meant “to keep the </a:t>
            </a:r>
            <a:r>
              <a:rPr lang="en-US" sz="2000" b="1" dirty="0" err="1"/>
              <a:t>Crimeans</a:t>
            </a:r>
            <a:r>
              <a:rPr lang="en-US" sz="2000" b="1" dirty="0"/>
              <a:t> out” </a:t>
            </a:r>
          </a:p>
        </p:txBody>
      </p:sp>
      <p:cxnSp>
        <p:nvCxnSpPr>
          <p:cNvPr id="14" name="Straight Arrow Connector 13">
            <a:extLst>
              <a:ext uri="{FF2B5EF4-FFF2-40B4-BE49-F238E27FC236}">
                <a16:creationId xmlns:a16="http://schemas.microsoft.com/office/drawing/2014/main" id="{A02DA256-BDD7-42D6-B05B-D0857FB036CF}"/>
              </a:ext>
            </a:extLst>
          </p:cNvPr>
          <p:cNvCxnSpPr>
            <a:cxnSpLocks/>
          </p:cNvCxnSpPr>
          <p:nvPr/>
        </p:nvCxnSpPr>
        <p:spPr>
          <a:xfrm>
            <a:off x="2845468" y="1392702"/>
            <a:ext cx="4375001" cy="421199"/>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a:extLst>
              <a:ext uri="{FF2B5EF4-FFF2-40B4-BE49-F238E27FC236}">
                <a16:creationId xmlns:a16="http://schemas.microsoft.com/office/drawing/2014/main" id="{8F9AB849-8F35-49EA-BE44-84C6D31801DE}"/>
              </a:ext>
            </a:extLst>
          </p:cNvPr>
          <p:cNvCxnSpPr>
            <a:cxnSpLocks/>
          </p:cNvCxnSpPr>
          <p:nvPr/>
        </p:nvCxnSpPr>
        <p:spPr>
          <a:xfrm>
            <a:off x="3124436" y="4290850"/>
            <a:ext cx="2971563" cy="114545"/>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E0CD2314-CB3A-4B9D-94B8-AC0069DC8595}"/>
              </a:ext>
            </a:extLst>
          </p:cNvPr>
          <p:cNvCxnSpPr>
            <a:cxnSpLocks/>
          </p:cNvCxnSpPr>
          <p:nvPr/>
        </p:nvCxnSpPr>
        <p:spPr>
          <a:xfrm>
            <a:off x="2845468" y="2921093"/>
            <a:ext cx="6614879" cy="431909"/>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05AAEED8-BFBB-4C48-8E35-94D942AF5C65}"/>
              </a:ext>
            </a:extLst>
          </p:cNvPr>
          <p:cNvCxnSpPr>
            <a:cxnSpLocks/>
          </p:cNvCxnSpPr>
          <p:nvPr/>
        </p:nvCxnSpPr>
        <p:spPr>
          <a:xfrm flipV="1">
            <a:off x="3296150" y="4350166"/>
            <a:ext cx="4192522" cy="1531756"/>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20" name="Straight Arrow Connector 19">
            <a:extLst>
              <a:ext uri="{FF2B5EF4-FFF2-40B4-BE49-F238E27FC236}">
                <a16:creationId xmlns:a16="http://schemas.microsoft.com/office/drawing/2014/main" id="{9682D76C-2F13-4F7D-A14F-40D024902849}"/>
              </a:ext>
            </a:extLst>
          </p:cNvPr>
          <p:cNvCxnSpPr>
            <a:cxnSpLocks/>
          </p:cNvCxnSpPr>
          <p:nvPr/>
        </p:nvCxnSpPr>
        <p:spPr>
          <a:xfrm>
            <a:off x="2845468" y="2006751"/>
            <a:ext cx="5093887" cy="356139"/>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sp>
        <p:nvSpPr>
          <p:cNvPr id="2" name="Slide Number Placeholder 1">
            <a:extLst>
              <a:ext uri="{FF2B5EF4-FFF2-40B4-BE49-F238E27FC236}">
                <a16:creationId xmlns:a16="http://schemas.microsoft.com/office/drawing/2014/main" id="{D622F93E-E8EE-4494-B4B2-5D41AB3DB40F}"/>
              </a:ext>
            </a:extLst>
          </p:cNvPr>
          <p:cNvSpPr>
            <a:spLocks noGrp="1"/>
          </p:cNvSpPr>
          <p:nvPr>
            <p:ph type="sldNum" sz="quarter" idx="12"/>
          </p:nvPr>
        </p:nvSpPr>
        <p:spPr/>
        <p:txBody>
          <a:bodyPr/>
          <a:lstStyle/>
          <a:p>
            <a:fld id="{07CE569E-9B7C-4CB9-AB80-C0841F922CFF}" type="slidenum">
              <a:rPr lang="en-US" smtClean="0"/>
              <a:t>10</a:t>
            </a:fld>
            <a:endParaRPr lang="en-US"/>
          </a:p>
        </p:txBody>
      </p:sp>
    </p:spTree>
    <p:extLst>
      <p:ext uri="{BB962C8B-B14F-4D97-AF65-F5344CB8AC3E}">
        <p14:creationId xmlns:p14="http://schemas.microsoft.com/office/powerpoint/2010/main" val="124159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F8D1-53C4-46FC-A037-8FA290A0D4FB}"/>
              </a:ext>
            </a:extLst>
          </p:cNvPr>
          <p:cNvSpPr>
            <a:spLocks noGrp="1"/>
          </p:cNvSpPr>
          <p:nvPr>
            <p:ph type="title"/>
          </p:nvPr>
        </p:nvSpPr>
        <p:spPr>
          <a:xfrm>
            <a:off x="565275" y="270044"/>
            <a:ext cx="2864224" cy="6587956"/>
          </a:xfrm>
        </p:spPr>
        <p:txBody>
          <a:bodyPr>
            <a:normAutofit fontScale="90000"/>
          </a:bodyPr>
          <a:lstStyle/>
          <a:p>
            <a:br>
              <a:rPr lang="en-US" sz="3100" dirty="0">
                <a:latin typeface="+mn-lt"/>
              </a:rPr>
            </a:br>
            <a:r>
              <a:rPr lang="en-US" sz="3100" b="1" dirty="0">
                <a:latin typeface="+mn-lt"/>
              </a:rPr>
              <a:t>Hessel </a:t>
            </a:r>
            <a:r>
              <a:rPr lang="en-US" sz="3100" b="1" dirty="0" err="1">
                <a:latin typeface="+mn-lt"/>
              </a:rPr>
              <a:t>Gerritsz</a:t>
            </a:r>
            <a:r>
              <a:rPr lang="en-US" sz="3100" b="1" dirty="0">
                <a:latin typeface="+mn-lt"/>
              </a:rPr>
              <a:t> engraved the map of Russia in 1614.  </a:t>
            </a:r>
            <a:br>
              <a:rPr lang="en-US" sz="3100" b="1" dirty="0">
                <a:latin typeface="+mn-lt"/>
              </a:rPr>
            </a:br>
            <a:br>
              <a:rPr lang="en-US" sz="3100" b="1" dirty="0">
                <a:latin typeface="+mn-lt"/>
              </a:rPr>
            </a:br>
            <a:r>
              <a:rPr lang="en-US" sz="3100" b="1" dirty="0">
                <a:latin typeface="+mn-lt"/>
              </a:rPr>
              <a:t>Willem </a:t>
            </a:r>
            <a:r>
              <a:rPr lang="en-US" sz="3100" b="1" dirty="0" err="1">
                <a:latin typeface="+mn-lt"/>
              </a:rPr>
              <a:t>Blaeu</a:t>
            </a:r>
            <a:r>
              <a:rPr lang="en-US" sz="3100" b="1" dirty="0">
                <a:latin typeface="+mn-lt"/>
              </a:rPr>
              <a:t> published it in Amsterdam, in several editions of his Atlas Major.</a:t>
            </a:r>
            <a:br>
              <a:rPr lang="en-US" sz="3100" b="1" dirty="0">
                <a:latin typeface="+mn-lt"/>
              </a:rPr>
            </a:br>
            <a:br>
              <a:rPr lang="en-US" sz="3100" b="1" dirty="0">
                <a:latin typeface="+mn-lt"/>
              </a:rPr>
            </a:br>
            <a:r>
              <a:rPr lang="en-US" sz="3100" b="1" dirty="0">
                <a:latin typeface="+mn-lt"/>
              </a:rPr>
              <a:t>My map dates from the 1664 edition</a:t>
            </a:r>
            <a:r>
              <a:rPr lang="en-US" sz="3100" dirty="0">
                <a:latin typeface="+mn-lt"/>
              </a:rPr>
              <a:t>.</a:t>
            </a:r>
            <a:br>
              <a:rPr lang="en-US" sz="3100" dirty="0">
                <a:latin typeface="+mn-lt"/>
              </a:rPr>
            </a:br>
            <a:endParaRPr lang="en-US" dirty="0"/>
          </a:p>
        </p:txBody>
      </p:sp>
      <p:pic>
        <p:nvPicPr>
          <p:cNvPr id="5" name="Content Placeholder 4">
            <a:extLst>
              <a:ext uri="{FF2B5EF4-FFF2-40B4-BE49-F238E27FC236}">
                <a16:creationId xmlns:a16="http://schemas.microsoft.com/office/drawing/2014/main" id="{DD245692-A707-4ABF-BF43-313FC73597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0706" y="135022"/>
            <a:ext cx="8423799" cy="6587956"/>
          </a:xfrm>
        </p:spPr>
      </p:pic>
      <p:sp>
        <p:nvSpPr>
          <p:cNvPr id="3" name="Slide Number Placeholder 2">
            <a:extLst>
              <a:ext uri="{FF2B5EF4-FFF2-40B4-BE49-F238E27FC236}">
                <a16:creationId xmlns:a16="http://schemas.microsoft.com/office/drawing/2014/main" id="{2EB496C3-9A86-4E13-B5E9-DABA644D39CE}"/>
              </a:ext>
            </a:extLst>
          </p:cNvPr>
          <p:cNvSpPr>
            <a:spLocks noGrp="1"/>
          </p:cNvSpPr>
          <p:nvPr>
            <p:ph type="sldNum" sz="quarter" idx="12"/>
          </p:nvPr>
        </p:nvSpPr>
        <p:spPr/>
        <p:txBody>
          <a:bodyPr/>
          <a:lstStyle/>
          <a:p>
            <a:fld id="{07CE569E-9B7C-4CB9-AB80-C0841F922CFF}" type="slidenum">
              <a:rPr lang="en-US" smtClean="0"/>
              <a:t>2</a:t>
            </a:fld>
            <a:endParaRPr lang="en-US"/>
          </a:p>
        </p:txBody>
      </p:sp>
    </p:spTree>
    <p:extLst>
      <p:ext uri="{BB962C8B-B14F-4D97-AF65-F5344CB8AC3E}">
        <p14:creationId xmlns:p14="http://schemas.microsoft.com/office/powerpoint/2010/main" val="175230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0721-62E1-4657-A9A8-B6C3BE78AC3A}"/>
              </a:ext>
            </a:extLst>
          </p:cNvPr>
          <p:cNvSpPr>
            <a:spLocks noGrp="1"/>
          </p:cNvSpPr>
          <p:nvPr>
            <p:ph type="title"/>
          </p:nvPr>
        </p:nvSpPr>
        <p:spPr/>
        <p:txBody>
          <a:bodyPr/>
          <a:lstStyle/>
          <a:p>
            <a:pPr algn="ctr"/>
            <a:r>
              <a:rPr lang="en-US" b="1" dirty="0">
                <a:latin typeface="+mn-lt"/>
              </a:rPr>
              <a:t>Map Cartouche (in Latin)</a:t>
            </a:r>
          </a:p>
        </p:txBody>
      </p:sp>
      <p:sp>
        <p:nvSpPr>
          <p:cNvPr id="3" name="Content Placeholder 2">
            <a:extLst>
              <a:ext uri="{FF2B5EF4-FFF2-40B4-BE49-F238E27FC236}">
                <a16:creationId xmlns:a16="http://schemas.microsoft.com/office/drawing/2014/main" id="{FA8453F8-EEEC-453F-AE3E-4C53BB2B7BC6}"/>
              </a:ext>
            </a:extLst>
          </p:cNvPr>
          <p:cNvSpPr>
            <a:spLocks noGrp="1"/>
          </p:cNvSpPr>
          <p:nvPr>
            <p:ph idx="1"/>
          </p:nvPr>
        </p:nvSpPr>
        <p:spPr/>
        <p:txBody>
          <a:bodyPr>
            <a:normAutofit fontScale="92500" lnSpcReduction="20000"/>
          </a:bodyPr>
          <a:lstStyle/>
          <a:p>
            <a:r>
              <a:rPr lang="en-US" b="1" dirty="0"/>
              <a:t>“This map of Russia is drawn according to </a:t>
            </a:r>
            <a:r>
              <a:rPr lang="en-US" b="1" dirty="0" err="1"/>
              <a:t>Foedor</a:t>
            </a:r>
            <a:r>
              <a:rPr lang="en-US" b="1" dirty="0"/>
              <a:t>, son of Tzar Boris [Godunov], bordered by the river Dvina and other places as shown, as much as possible, and increased by the Great Lord, Tzar and Grand Duke Michael </a:t>
            </a:r>
            <a:r>
              <a:rPr lang="en-US" b="1" dirty="0" err="1"/>
              <a:t>Foedrowits</a:t>
            </a:r>
            <a:r>
              <a:rPr lang="en-US" b="1" dirty="0"/>
              <a:t> of all the </a:t>
            </a:r>
            <a:r>
              <a:rPr lang="en-US" b="1" dirty="0" err="1"/>
              <a:t>Russias</a:t>
            </a:r>
            <a:r>
              <a:rPr lang="en-US" b="1" dirty="0"/>
              <a:t>, ruler of Vladimir, Moscow and Novgorod, Tzar of Kazan, Astrakhan, Siberia, and </a:t>
            </a:r>
            <a:r>
              <a:rPr lang="en-US" b="1" dirty="0" err="1"/>
              <a:t>Plescovia</a:t>
            </a:r>
            <a:r>
              <a:rPr lang="en-US" b="1" dirty="0"/>
              <a:t>, Grand Duke of Smolensk […and other places], Bulgaria, upper and lower Novgorod, extending to Grozny, etc.”  </a:t>
            </a:r>
          </a:p>
          <a:p>
            <a:r>
              <a:rPr lang="en-US" b="1" dirty="0"/>
              <a:t>“Dedicated by Hessel </a:t>
            </a:r>
            <a:r>
              <a:rPr lang="en-US" b="1" dirty="0" err="1"/>
              <a:t>Gerritsz</a:t>
            </a:r>
            <a:r>
              <a:rPr lang="en-US" b="1" dirty="0"/>
              <a:t> in 1614.”</a:t>
            </a:r>
          </a:p>
          <a:p>
            <a:endParaRPr lang="en-US" dirty="0"/>
          </a:p>
        </p:txBody>
      </p:sp>
      <p:sp>
        <p:nvSpPr>
          <p:cNvPr id="4" name="Slide Number Placeholder 3">
            <a:extLst>
              <a:ext uri="{FF2B5EF4-FFF2-40B4-BE49-F238E27FC236}">
                <a16:creationId xmlns:a16="http://schemas.microsoft.com/office/drawing/2014/main" id="{1A088BD8-1D59-4025-85F0-3429967C7DCE}"/>
              </a:ext>
            </a:extLst>
          </p:cNvPr>
          <p:cNvSpPr>
            <a:spLocks noGrp="1"/>
          </p:cNvSpPr>
          <p:nvPr>
            <p:ph type="sldNum" sz="quarter" idx="12"/>
          </p:nvPr>
        </p:nvSpPr>
        <p:spPr/>
        <p:txBody>
          <a:bodyPr/>
          <a:lstStyle/>
          <a:p>
            <a:fld id="{07CE569E-9B7C-4CB9-AB80-C0841F922CFF}" type="slidenum">
              <a:rPr lang="en-US" smtClean="0"/>
              <a:t>3</a:t>
            </a:fld>
            <a:endParaRPr lang="en-US"/>
          </a:p>
        </p:txBody>
      </p:sp>
    </p:spTree>
    <p:extLst>
      <p:ext uri="{BB962C8B-B14F-4D97-AF65-F5344CB8AC3E}">
        <p14:creationId xmlns:p14="http://schemas.microsoft.com/office/powerpoint/2010/main" val="400726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35378E7-594B-4C1D-8123-CAD9FBC2EB5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09249" y="122836"/>
            <a:ext cx="9482751" cy="6612327"/>
          </a:xfrm>
        </p:spPr>
      </p:pic>
      <p:sp>
        <p:nvSpPr>
          <p:cNvPr id="7" name="TextBox 6">
            <a:extLst>
              <a:ext uri="{FF2B5EF4-FFF2-40B4-BE49-F238E27FC236}">
                <a16:creationId xmlns:a16="http://schemas.microsoft.com/office/drawing/2014/main" id="{C4128BD1-51A3-4463-AB08-903C5A94B69A}"/>
              </a:ext>
            </a:extLst>
          </p:cNvPr>
          <p:cNvSpPr txBox="1"/>
          <p:nvPr/>
        </p:nvSpPr>
        <p:spPr>
          <a:xfrm>
            <a:off x="395111" y="474133"/>
            <a:ext cx="1878857" cy="6124754"/>
          </a:xfrm>
          <a:prstGeom prst="rect">
            <a:avLst/>
          </a:prstGeom>
          <a:noFill/>
        </p:spPr>
        <p:txBody>
          <a:bodyPr wrap="square" rtlCol="0">
            <a:spAutoFit/>
          </a:bodyPr>
          <a:lstStyle/>
          <a:p>
            <a:r>
              <a:rPr lang="en-US" sz="2800" b="1" dirty="0"/>
              <a:t>Viking Trade Routes in the 800s</a:t>
            </a:r>
          </a:p>
          <a:p>
            <a:r>
              <a:rPr lang="en-US" sz="2800" b="1" dirty="0"/>
              <a:t>(simplistic map!!)</a:t>
            </a:r>
          </a:p>
          <a:p>
            <a:endParaRPr lang="en-US" sz="2800" b="1" dirty="0"/>
          </a:p>
          <a:p>
            <a:r>
              <a:rPr lang="en-US" sz="2800" b="1" dirty="0"/>
              <a:t>Novgorod and Kiev to Black Sea via Dnieper River System</a:t>
            </a:r>
          </a:p>
        </p:txBody>
      </p:sp>
      <p:cxnSp>
        <p:nvCxnSpPr>
          <p:cNvPr id="3" name="Straight Arrow Connector 2">
            <a:extLst>
              <a:ext uri="{FF2B5EF4-FFF2-40B4-BE49-F238E27FC236}">
                <a16:creationId xmlns:a16="http://schemas.microsoft.com/office/drawing/2014/main" id="{4C8FBF68-841E-4EA2-9524-BC4E332E44FC}"/>
              </a:ext>
            </a:extLst>
          </p:cNvPr>
          <p:cNvCxnSpPr>
            <a:cxnSpLocks/>
          </p:cNvCxnSpPr>
          <p:nvPr/>
        </p:nvCxnSpPr>
        <p:spPr>
          <a:xfrm>
            <a:off x="9889588" y="3038622"/>
            <a:ext cx="618978" cy="1744393"/>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sp>
        <p:nvSpPr>
          <p:cNvPr id="2" name="Slide Number Placeholder 1">
            <a:extLst>
              <a:ext uri="{FF2B5EF4-FFF2-40B4-BE49-F238E27FC236}">
                <a16:creationId xmlns:a16="http://schemas.microsoft.com/office/drawing/2014/main" id="{A65EAB4C-AFE4-4841-8701-34E0DAE848CF}"/>
              </a:ext>
            </a:extLst>
          </p:cNvPr>
          <p:cNvSpPr>
            <a:spLocks noGrp="1"/>
          </p:cNvSpPr>
          <p:nvPr>
            <p:ph type="sldNum" sz="quarter" idx="12"/>
          </p:nvPr>
        </p:nvSpPr>
        <p:spPr/>
        <p:txBody>
          <a:bodyPr/>
          <a:lstStyle/>
          <a:p>
            <a:fld id="{07CE569E-9B7C-4CB9-AB80-C0841F922CFF}" type="slidenum">
              <a:rPr lang="en-US" smtClean="0"/>
              <a:t>4</a:t>
            </a:fld>
            <a:endParaRPr lang="en-US"/>
          </a:p>
        </p:txBody>
      </p:sp>
    </p:spTree>
    <p:extLst>
      <p:ext uri="{BB962C8B-B14F-4D97-AF65-F5344CB8AC3E}">
        <p14:creationId xmlns:p14="http://schemas.microsoft.com/office/powerpoint/2010/main" val="337064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C7C005-04F1-4849-87C6-34B903FD38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9734" y="0"/>
            <a:ext cx="8739129" cy="6834564"/>
          </a:xfrm>
        </p:spPr>
      </p:pic>
      <p:sp>
        <p:nvSpPr>
          <p:cNvPr id="8" name="TextBox 7">
            <a:extLst>
              <a:ext uri="{FF2B5EF4-FFF2-40B4-BE49-F238E27FC236}">
                <a16:creationId xmlns:a16="http://schemas.microsoft.com/office/drawing/2014/main" id="{0DF92B07-0240-4DD4-A865-E6FB3FDF872A}"/>
              </a:ext>
            </a:extLst>
          </p:cNvPr>
          <p:cNvSpPr txBox="1"/>
          <p:nvPr/>
        </p:nvSpPr>
        <p:spPr>
          <a:xfrm>
            <a:off x="375307" y="4794513"/>
            <a:ext cx="2422560" cy="1015663"/>
          </a:xfrm>
          <a:prstGeom prst="rect">
            <a:avLst/>
          </a:prstGeom>
          <a:noFill/>
        </p:spPr>
        <p:txBody>
          <a:bodyPr wrap="square" rtlCol="0">
            <a:spAutoFit/>
          </a:bodyPr>
          <a:lstStyle/>
          <a:p>
            <a:r>
              <a:rPr lang="en-US" sz="2000" b="1" dirty="0"/>
              <a:t>Kiev, Ukraine – founded in 882 (on the Dnieper River)</a:t>
            </a:r>
          </a:p>
        </p:txBody>
      </p:sp>
      <p:sp>
        <p:nvSpPr>
          <p:cNvPr id="9" name="TextBox 8">
            <a:extLst>
              <a:ext uri="{FF2B5EF4-FFF2-40B4-BE49-F238E27FC236}">
                <a16:creationId xmlns:a16="http://schemas.microsoft.com/office/drawing/2014/main" id="{7E2EB1DB-4439-4F20-A618-1EE32DC80061}"/>
              </a:ext>
            </a:extLst>
          </p:cNvPr>
          <p:cNvSpPr txBox="1"/>
          <p:nvPr/>
        </p:nvSpPr>
        <p:spPr>
          <a:xfrm>
            <a:off x="481262" y="484519"/>
            <a:ext cx="2634471" cy="1015663"/>
          </a:xfrm>
          <a:prstGeom prst="rect">
            <a:avLst/>
          </a:prstGeom>
          <a:noFill/>
        </p:spPr>
        <p:txBody>
          <a:bodyPr wrap="square" rtlCol="0">
            <a:spAutoFit/>
          </a:bodyPr>
          <a:lstStyle/>
          <a:p>
            <a:r>
              <a:rPr lang="en-US" sz="2000" b="1" dirty="0"/>
              <a:t>Novgorod – founded in 854 (south of Lake Ladoga)</a:t>
            </a:r>
          </a:p>
        </p:txBody>
      </p:sp>
      <p:sp>
        <p:nvSpPr>
          <p:cNvPr id="10" name="TextBox 9">
            <a:extLst>
              <a:ext uri="{FF2B5EF4-FFF2-40B4-BE49-F238E27FC236}">
                <a16:creationId xmlns:a16="http://schemas.microsoft.com/office/drawing/2014/main" id="{0F1AFA48-2BD8-43F5-A51C-52634FF52BF4}"/>
              </a:ext>
            </a:extLst>
          </p:cNvPr>
          <p:cNvSpPr txBox="1"/>
          <p:nvPr/>
        </p:nvSpPr>
        <p:spPr>
          <a:xfrm>
            <a:off x="375307" y="2130105"/>
            <a:ext cx="2634471" cy="707886"/>
          </a:xfrm>
          <a:prstGeom prst="rect">
            <a:avLst/>
          </a:prstGeom>
          <a:noFill/>
        </p:spPr>
        <p:txBody>
          <a:bodyPr wrap="square" rtlCol="0">
            <a:spAutoFit/>
          </a:bodyPr>
          <a:lstStyle/>
          <a:p>
            <a:r>
              <a:rPr lang="en-US" sz="2000" b="1" dirty="0"/>
              <a:t>Vladimir – founded in 990 (east of Moscow</a:t>
            </a:r>
            <a:r>
              <a:rPr lang="en-US" sz="2000" dirty="0"/>
              <a:t>)</a:t>
            </a:r>
          </a:p>
        </p:txBody>
      </p:sp>
      <p:cxnSp>
        <p:nvCxnSpPr>
          <p:cNvPr id="12" name="Straight Arrow Connector 11">
            <a:extLst>
              <a:ext uri="{FF2B5EF4-FFF2-40B4-BE49-F238E27FC236}">
                <a16:creationId xmlns:a16="http://schemas.microsoft.com/office/drawing/2014/main" id="{40D3C3CC-4123-4125-AC3E-E6F69A5B2698}"/>
              </a:ext>
            </a:extLst>
          </p:cNvPr>
          <p:cNvCxnSpPr>
            <a:cxnSpLocks/>
          </p:cNvCxnSpPr>
          <p:nvPr/>
        </p:nvCxnSpPr>
        <p:spPr>
          <a:xfrm flipV="1">
            <a:off x="3009778" y="4794513"/>
            <a:ext cx="2882231" cy="752045"/>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a:extLst>
              <a:ext uri="{FF2B5EF4-FFF2-40B4-BE49-F238E27FC236}">
                <a16:creationId xmlns:a16="http://schemas.microsoft.com/office/drawing/2014/main" id="{B6B0B647-1D2A-42FE-8D6D-612964CFA438}"/>
              </a:ext>
            </a:extLst>
          </p:cNvPr>
          <p:cNvCxnSpPr>
            <a:cxnSpLocks/>
          </p:cNvCxnSpPr>
          <p:nvPr/>
        </p:nvCxnSpPr>
        <p:spPr>
          <a:xfrm>
            <a:off x="3009778" y="1500182"/>
            <a:ext cx="3594222" cy="1542043"/>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18220128-DB08-446C-B59F-CFC67E0C2291}"/>
              </a:ext>
            </a:extLst>
          </p:cNvPr>
          <p:cNvCxnSpPr>
            <a:cxnSpLocks/>
          </p:cNvCxnSpPr>
          <p:nvPr/>
        </p:nvCxnSpPr>
        <p:spPr>
          <a:xfrm>
            <a:off x="3009778" y="2901339"/>
            <a:ext cx="4689244" cy="781013"/>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sp>
        <p:nvSpPr>
          <p:cNvPr id="23" name="TextBox 22">
            <a:extLst>
              <a:ext uri="{FF2B5EF4-FFF2-40B4-BE49-F238E27FC236}">
                <a16:creationId xmlns:a16="http://schemas.microsoft.com/office/drawing/2014/main" id="{663C7AA8-43A8-4E75-BADC-74E725600554}"/>
              </a:ext>
            </a:extLst>
          </p:cNvPr>
          <p:cNvSpPr txBox="1"/>
          <p:nvPr/>
        </p:nvSpPr>
        <p:spPr>
          <a:xfrm>
            <a:off x="387115" y="3592817"/>
            <a:ext cx="2822763" cy="1015663"/>
          </a:xfrm>
          <a:prstGeom prst="rect">
            <a:avLst/>
          </a:prstGeom>
          <a:noFill/>
        </p:spPr>
        <p:txBody>
          <a:bodyPr wrap="square" rtlCol="0">
            <a:spAutoFit/>
          </a:bodyPr>
          <a:lstStyle/>
          <a:p>
            <a:r>
              <a:rPr lang="en-US" sz="2000" b="1" dirty="0"/>
              <a:t>Moscow -  founded in 1147 (center of the map)</a:t>
            </a:r>
          </a:p>
        </p:txBody>
      </p:sp>
      <p:cxnSp>
        <p:nvCxnSpPr>
          <p:cNvPr id="28" name="Straight Arrow Connector 27">
            <a:extLst>
              <a:ext uri="{FF2B5EF4-FFF2-40B4-BE49-F238E27FC236}">
                <a16:creationId xmlns:a16="http://schemas.microsoft.com/office/drawing/2014/main" id="{3E2A936A-8DEA-4A15-B235-64213145B530}"/>
              </a:ext>
            </a:extLst>
          </p:cNvPr>
          <p:cNvCxnSpPr>
            <a:cxnSpLocks/>
          </p:cNvCxnSpPr>
          <p:nvPr/>
        </p:nvCxnSpPr>
        <p:spPr>
          <a:xfrm flipV="1">
            <a:off x="3009778" y="3874170"/>
            <a:ext cx="4269327" cy="360946"/>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sp>
        <p:nvSpPr>
          <p:cNvPr id="2" name="Slide Number Placeholder 1">
            <a:extLst>
              <a:ext uri="{FF2B5EF4-FFF2-40B4-BE49-F238E27FC236}">
                <a16:creationId xmlns:a16="http://schemas.microsoft.com/office/drawing/2014/main" id="{F9AA48E7-A66C-4868-A34F-91102B4F86AC}"/>
              </a:ext>
            </a:extLst>
          </p:cNvPr>
          <p:cNvSpPr>
            <a:spLocks noGrp="1"/>
          </p:cNvSpPr>
          <p:nvPr>
            <p:ph type="sldNum" sz="quarter" idx="12"/>
          </p:nvPr>
        </p:nvSpPr>
        <p:spPr/>
        <p:txBody>
          <a:bodyPr/>
          <a:lstStyle/>
          <a:p>
            <a:fld id="{07CE569E-9B7C-4CB9-AB80-C0841F922CFF}" type="slidenum">
              <a:rPr lang="en-US" smtClean="0"/>
              <a:t>5</a:t>
            </a:fld>
            <a:endParaRPr lang="en-US"/>
          </a:p>
        </p:txBody>
      </p:sp>
    </p:spTree>
    <p:extLst>
      <p:ext uri="{BB962C8B-B14F-4D97-AF65-F5344CB8AC3E}">
        <p14:creationId xmlns:p14="http://schemas.microsoft.com/office/powerpoint/2010/main" val="251771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FE037-7D78-4850-A49D-1D48E85091D2}"/>
              </a:ext>
            </a:extLst>
          </p:cNvPr>
          <p:cNvSpPr>
            <a:spLocks noGrp="1"/>
          </p:cNvSpPr>
          <p:nvPr>
            <p:ph type="title"/>
          </p:nvPr>
        </p:nvSpPr>
        <p:spPr>
          <a:xfrm>
            <a:off x="2340863" y="220706"/>
            <a:ext cx="7150609" cy="1524000"/>
          </a:xfrm>
        </p:spPr>
        <p:txBody>
          <a:bodyPr/>
          <a:lstStyle/>
          <a:p>
            <a:r>
              <a:rPr lang="en-US" b="1" dirty="0">
                <a:latin typeface="+mn-lt"/>
              </a:rPr>
              <a:t>The 3 Tzars – 1584 to 1614</a:t>
            </a:r>
          </a:p>
        </p:txBody>
      </p:sp>
      <p:pic>
        <p:nvPicPr>
          <p:cNvPr id="5" name="Content Placeholder 4">
            <a:extLst>
              <a:ext uri="{FF2B5EF4-FFF2-40B4-BE49-F238E27FC236}">
                <a16:creationId xmlns:a16="http://schemas.microsoft.com/office/drawing/2014/main" id="{C99AEF66-4027-48F3-89F0-A563F0F7E1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9271" y="1920240"/>
            <a:ext cx="2651754" cy="3321613"/>
          </a:xfrm>
        </p:spPr>
      </p:pic>
      <p:pic>
        <p:nvPicPr>
          <p:cNvPr id="7" name="Picture 6">
            <a:extLst>
              <a:ext uri="{FF2B5EF4-FFF2-40B4-BE49-F238E27FC236}">
                <a16:creationId xmlns:a16="http://schemas.microsoft.com/office/drawing/2014/main" id="{00FCDCD3-243A-490D-AC3F-B7AB8C195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0009" y="1920240"/>
            <a:ext cx="4276439" cy="2911618"/>
          </a:xfrm>
          <a:prstGeom prst="rect">
            <a:avLst/>
          </a:prstGeom>
        </p:spPr>
      </p:pic>
      <p:pic>
        <p:nvPicPr>
          <p:cNvPr id="9" name="Picture 8">
            <a:extLst>
              <a:ext uri="{FF2B5EF4-FFF2-40B4-BE49-F238E27FC236}">
                <a16:creationId xmlns:a16="http://schemas.microsoft.com/office/drawing/2014/main" id="{B6A05D2F-4919-4169-94F9-2D0A9F1A5C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6935" y="1920240"/>
            <a:ext cx="2491210" cy="3321613"/>
          </a:xfrm>
          <a:prstGeom prst="rect">
            <a:avLst/>
          </a:prstGeom>
        </p:spPr>
      </p:pic>
      <p:sp>
        <p:nvSpPr>
          <p:cNvPr id="10" name="TextBox 9">
            <a:extLst>
              <a:ext uri="{FF2B5EF4-FFF2-40B4-BE49-F238E27FC236}">
                <a16:creationId xmlns:a16="http://schemas.microsoft.com/office/drawing/2014/main" id="{B3A79930-F722-4913-AD00-E2B0D28BA341}"/>
              </a:ext>
            </a:extLst>
          </p:cNvPr>
          <p:cNvSpPr txBox="1"/>
          <p:nvPr/>
        </p:nvSpPr>
        <p:spPr>
          <a:xfrm>
            <a:off x="1133854" y="5428423"/>
            <a:ext cx="2487171" cy="1107996"/>
          </a:xfrm>
          <a:prstGeom prst="rect">
            <a:avLst/>
          </a:prstGeom>
          <a:noFill/>
        </p:spPr>
        <p:txBody>
          <a:bodyPr wrap="square" rtlCol="0">
            <a:spAutoFit/>
          </a:bodyPr>
          <a:lstStyle/>
          <a:p>
            <a:r>
              <a:rPr lang="en-US" sz="2200" b="1" dirty="0"/>
              <a:t>Tzar Ivan IV – Last of the </a:t>
            </a:r>
            <a:r>
              <a:rPr lang="en-US" sz="2200" b="1" dirty="0" err="1"/>
              <a:t>Ruriks</a:t>
            </a:r>
            <a:r>
              <a:rPr lang="en-US" sz="2200" b="1" dirty="0"/>
              <a:t>, AKA Ivan the Terrible </a:t>
            </a:r>
          </a:p>
        </p:txBody>
      </p:sp>
      <p:sp>
        <p:nvSpPr>
          <p:cNvPr id="11" name="TextBox 10">
            <a:extLst>
              <a:ext uri="{FF2B5EF4-FFF2-40B4-BE49-F238E27FC236}">
                <a16:creationId xmlns:a16="http://schemas.microsoft.com/office/drawing/2014/main" id="{D1FD57F4-08BC-4633-B207-6FC0FD0FFC53}"/>
              </a:ext>
            </a:extLst>
          </p:cNvPr>
          <p:cNvSpPr txBox="1"/>
          <p:nvPr/>
        </p:nvSpPr>
        <p:spPr>
          <a:xfrm>
            <a:off x="3880009" y="5428423"/>
            <a:ext cx="4276439" cy="769441"/>
          </a:xfrm>
          <a:prstGeom prst="rect">
            <a:avLst/>
          </a:prstGeom>
          <a:noFill/>
        </p:spPr>
        <p:txBody>
          <a:bodyPr wrap="square" rtlCol="0">
            <a:spAutoFit/>
          </a:bodyPr>
          <a:lstStyle/>
          <a:p>
            <a:r>
              <a:rPr lang="en-US" sz="2200" b="1" dirty="0"/>
              <a:t>Tzar Boris Godunov, Regent for Ivan’s sons, Fyodor and Dmitri</a:t>
            </a:r>
          </a:p>
        </p:txBody>
      </p:sp>
      <p:sp>
        <p:nvSpPr>
          <p:cNvPr id="12" name="TextBox 11">
            <a:extLst>
              <a:ext uri="{FF2B5EF4-FFF2-40B4-BE49-F238E27FC236}">
                <a16:creationId xmlns:a16="http://schemas.microsoft.com/office/drawing/2014/main" id="{599A46B3-5728-4CD4-96C4-E2BB9E1AA5F4}"/>
              </a:ext>
            </a:extLst>
          </p:cNvPr>
          <p:cNvSpPr txBox="1"/>
          <p:nvPr/>
        </p:nvSpPr>
        <p:spPr>
          <a:xfrm>
            <a:off x="8566934" y="5417387"/>
            <a:ext cx="2643609" cy="1107996"/>
          </a:xfrm>
          <a:prstGeom prst="rect">
            <a:avLst/>
          </a:prstGeom>
          <a:noFill/>
        </p:spPr>
        <p:txBody>
          <a:bodyPr wrap="square" rtlCol="0">
            <a:spAutoFit/>
          </a:bodyPr>
          <a:lstStyle/>
          <a:p>
            <a:r>
              <a:rPr lang="en-US" sz="2200" b="1" dirty="0"/>
              <a:t>Tzar Mikhail Romanov, started a new dynasty</a:t>
            </a:r>
          </a:p>
        </p:txBody>
      </p:sp>
      <p:sp>
        <p:nvSpPr>
          <p:cNvPr id="13" name="Slide Number Placeholder 12">
            <a:extLst>
              <a:ext uri="{FF2B5EF4-FFF2-40B4-BE49-F238E27FC236}">
                <a16:creationId xmlns:a16="http://schemas.microsoft.com/office/drawing/2014/main" id="{EFB1ADAB-2B9A-4D08-9C90-8C3B74FFAAAA}"/>
              </a:ext>
            </a:extLst>
          </p:cNvPr>
          <p:cNvSpPr>
            <a:spLocks noGrp="1"/>
          </p:cNvSpPr>
          <p:nvPr>
            <p:ph type="sldNum" sz="quarter" idx="12"/>
          </p:nvPr>
        </p:nvSpPr>
        <p:spPr/>
        <p:txBody>
          <a:bodyPr/>
          <a:lstStyle/>
          <a:p>
            <a:fld id="{07CE569E-9B7C-4CB9-AB80-C0841F922CFF}" type="slidenum">
              <a:rPr lang="en-US" smtClean="0"/>
              <a:t>6</a:t>
            </a:fld>
            <a:endParaRPr lang="en-US"/>
          </a:p>
        </p:txBody>
      </p:sp>
    </p:spTree>
    <p:extLst>
      <p:ext uri="{BB962C8B-B14F-4D97-AF65-F5344CB8AC3E}">
        <p14:creationId xmlns:p14="http://schemas.microsoft.com/office/powerpoint/2010/main" val="70457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2A8B-DF3D-47C9-8963-182CDBF265CD}"/>
              </a:ext>
            </a:extLst>
          </p:cNvPr>
          <p:cNvSpPr>
            <a:spLocks noGrp="1"/>
          </p:cNvSpPr>
          <p:nvPr>
            <p:ph type="title"/>
          </p:nvPr>
        </p:nvSpPr>
        <p:spPr>
          <a:xfrm>
            <a:off x="282805" y="762000"/>
            <a:ext cx="2472427" cy="5971632"/>
          </a:xfrm>
        </p:spPr>
        <p:txBody>
          <a:bodyPr>
            <a:normAutofit/>
          </a:bodyPr>
          <a:lstStyle/>
          <a:p>
            <a:r>
              <a:rPr lang="en-US" sz="2400" b="1" dirty="0">
                <a:latin typeface="+mn-lt"/>
              </a:rPr>
              <a:t>In 1591, someone put a hit on Ivan IV’s 8-year-old son Dmitri (the last Rurik) at this monastery in </a:t>
            </a:r>
            <a:r>
              <a:rPr lang="en-US" sz="2400" b="1" dirty="0" err="1">
                <a:latin typeface="+mn-lt"/>
              </a:rPr>
              <a:t>Uglich</a:t>
            </a:r>
            <a:r>
              <a:rPr lang="en-US" sz="2400" b="1" dirty="0">
                <a:latin typeface="+mn-lt"/>
              </a:rPr>
              <a:t>.</a:t>
            </a:r>
            <a:br>
              <a:rPr lang="en-US" sz="2400" b="1" dirty="0">
                <a:latin typeface="+mn-lt"/>
              </a:rPr>
            </a:br>
            <a:br>
              <a:rPr lang="en-US" sz="2400" b="1" dirty="0">
                <a:latin typeface="+mn-lt"/>
              </a:rPr>
            </a:br>
            <a:r>
              <a:rPr lang="en-US" sz="2400" b="1" dirty="0">
                <a:latin typeface="+mn-lt"/>
              </a:rPr>
              <a:t>Whodunit?  Watch the opera…</a:t>
            </a:r>
          </a:p>
        </p:txBody>
      </p:sp>
      <p:pic>
        <p:nvPicPr>
          <p:cNvPr id="5" name="Content Placeholder 4">
            <a:extLst>
              <a:ext uri="{FF2B5EF4-FFF2-40B4-BE49-F238E27FC236}">
                <a16:creationId xmlns:a16="http://schemas.microsoft.com/office/drawing/2014/main" id="{5C92375C-E91E-41BA-9221-60E3343728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3878" y="604543"/>
            <a:ext cx="9308122" cy="6253457"/>
          </a:xfrm>
        </p:spPr>
      </p:pic>
      <p:pic>
        <p:nvPicPr>
          <p:cNvPr id="4" name="Picture 3">
            <a:extLst>
              <a:ext uri="{FF2B5EF4-FFF2-40B4-BE49-F238E27FC236}">
                <a16:creationId xmlns:a16="http://schemas.microsoft.com/office/drawing/2014/main" id="{264D3567-1B50-42D2-98A2-FD98E380757F}"/>
              </a:ext>
            </a:extLst>
          </p:cNvPr>
          <p:cNvPicPr>
            <a:picLocks noChangeAspect="1"/>
          </p:cNvPicPr>
          <p:nvPr/>
        </p:nvPicPr>
        <p:blipFill>
          <a:blip r:embed="rId4"/>
          <a:stretch>
            <a:fillRect/>
          </a:stretch>
        </p:blipFill>
        <p:spPr>
          <a:xfrm>
            <a:off x="3812344" y="1344561"/>
            <a:ext cx="4975271" cy="1068762"/>
          </a:xfrm>
          <a:prstGeom prst="rect">
            <a:avLst/>
          </a:prstGeom>
        </p:spPr>
      </p:pic>
      <p:sp>
        <p:nvSpPr>
          <p:cNvPr id="3" name="Slide Number Placeholder 2">
            <a:extLst>
              <a:ext uri="{FF2B5EF4-FFF2-40B4-BE49-F238E27FC236}">
                <a16:creationId xmlns:a16="http://schemas.microsoft.com/office/drawing/2014/main" id="{335EB4FF-823B-46DD-B42C-6B825A7543C8}"/>
              </a:ext>
            </a:extLst>
          </p:cNvPr>
          <p:cNvSpPr>
            <a:spLocks noGrp="1"/>
          </p:cNvSpPr>
          <p:nvPr>
            <p:ph type="sldNum" sz="quarter" idx="12"/>
          </p:nvPr>
        </p:nvSpPr>
        <p:spPr/>
        <p:txBody>
          <a:bodyPr/>
          <a:lstStyle/>
          <a:p>
            <a:fld id="{07CE569E-9B7C-4CB9-AB80-C0841F922CFF}" type="slidenum">
              <a:rPr lang="en-US" smtClean="0"/>
              <a:t>7</a:t>
            </a:fld>
            <a:endParaRPr lang="en-US"/>
          </a:p>
        </p:txBody>
      </p:sp>
    </p:spTree>
    <p:extLst>
      <p:ext uri="{BB962C8B-B14F-4D97-AF65-F5344CB8AC3E}">
        <p14:creationId xmlns:p14="http://schemas.microsoft.com/office/powerpoint/2010/main" val="198680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49D9-4FB4-445A-B2A1-33962EE070D9}"/>
              </a:ext>
            </a:extLst>
          </p:cNvPr>
          <p:cNvSpPr>
            <a:spLocks noGrp="1"/>
          </p:cNvSpPr>
          <p:nvPr>
            <p:ph type="title"/>
          </p:nvPr>
        </p:nvSpPr>
        <p:spPr>
          <a:xfrm>
            <a:off x="298117" y="244456"/>
            <a:ext cx="2108199" cy="5313948"/>
          </a:xfrm>
        </p:spPr>
        <p:txBody>
          <a:bodyPr>
            <a:normAutofit/>
          </a:bodyPr>
          <a:lstStyle/>
          <a:p>
            <a:pPr algn="ctr"/>
            <a:r>
              <a:rPr lang="en-US" sz="3200" b="1" dirty="0">
                <a:latin typeface="+mn-lt"/>
              </a:rPr>
              <a:t>Moscow Kremlin 400 years after the </a:t>
            </a:r>
            <a:r>
              <a:rPr lang="en-US" sz="3200" b="1" dirty="0" err="1">
                <a:latin typeface="+mn-lt"/>
              </a:rPr>
              <a:t>Blaeu</a:t>
            </a:r>
            <a:r>
              <a:rPr lang="en-US" sz="3200" b="1" dirty="0">
                <a:latin typeface="+mn-lt"/>
              </a:rPr>
              <a:t> map</a:t>
            </a:r>
          </a:p>
        </p:txBody>
      </p:sp>
      <p:pic>
        <p:nvPicPr>
          <p:cNvPr id="5" name="Content Placeholder 4">
            <a:extLst>
              <a:ext uri="{FF2B5EF4-FFF2-40B4-BE49-F238E27FC236}">
                <a16:creationId xmlns:a16="http://schemas.microsoft.com/office/drawing/2014/main" id="{ACD780BA-8212-43FA-8AA4-95DA8BE337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9883" y="0"/>
            <a:ext cx="9144000" cy="6858000"/>
          </a:xfrm>
        </p:spPr>
      </p:pic>
      <p:sp>
        <p:nvSpPr>
          <p:cNvPr id="3" name="Slide Number Placeholder 2">
            <a:extLst>
              <a:ext uri="{FF2B5EF4-FFF2-40B4-BE49-F238E27FC236}">
                <a16:creationId xmlns:a16="http://schemas.microsoft.com/office/drawing/2014/main" id="{00512EF5-2B49-4B23-B623-9368AD1FA025}"/>
              </a:ext>
            </a:extLst>
          </p:cNvPr>
          <p:cNvSpPr>
            <a:spLocks noGrp="1"/>
          </p:cNvSpPr>
          <p:nvPr>
            <p:ph type="sldNum" sz="quarter" idx="12"/>
          </p:nvPr>
        </p:nvSpPr>
        <p:spPr/>
        <p:txBody>
          <a:bodyPr/>
          <a:lstStyle/>
          <a:p>
            <a:fld id="{07CE569E-9B7C-4CB9-AB80-C0841F922CFF}" type="slidenum">
              <a:rPr lang="en-US" smtClean="0"/>
              <a:t>8</a:t>
            </a:fld>
            <a:endParaRPr lang="en-US"/>
          </a:p>
        </p:txBody>
      </p:sp>
    </p:spTree>
    <p:extLst>
      <p:ext uri="{BB962C8B-B14F-4D97-AF65-F5344CB8AC3E}">
        <p14:creationId xmlns:p14="http://schemas.microsoft.com/office/powerpoint/2010/main" val="107154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65D049E-84F8-4ADA-A1AC-EA068D8143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6806" y="-84221"/>
            <a:ext cx="9356964" cy="6843560"/>
          </a:xfrm>
        </p:spPr>
      </p:pic>
      <p:sp>
        <p:nvSpPr>
          <p:cNvPr id="5" name="TextBox 4">
            <a:extLst>
              <a:ext uri="{FF2B5EF4-FFF2-40B4-BE49-F238E27FC236}">
                <a16:creationId xmlns:a16="http://schemas.microsoft.com/office/drawing/2014/main" id="{B85F9AB8-7F16-4B57-B984-1888FD791193}"/>
              </a:ext>
            </a:extLst>
          </p:cNvPr>
          <p:cNvSpPr txBox="1"/>
          <p:nvPr/>
        </p:nvSpPr>
        <p:spPr>
          <a:xfrm>
            <a:off x="283528" y="1776926"/>
            <a:ext cx="2293781" cy="707886"/>
          </a:xfrm>
          <a:prstGeom prst="rect">
            <a:avLst/>
          </a:prstGeom>
          <a:noFill/>
        </p:spPr>
        <p:txBody>
          <a:bodyPr wrap="square" rtlCol="0">
            <a:spAutoFit/>
          </a:bodyPr>
          <a:lstStyle/>
          <a:p>
            <a:r>
              <a:rPr lang="en-US" sz="2000" b="1" dirty="0" err="1"/>
              <a:t>Neglina</a:t>
            </a:r>
            <a:r>
              <a:rPr lang="en-US" sz="2000" b="1" dirty="0"/>
              <a:t> River bridge, fortress</a:t>
            </a:r>
          </a:p>
        </p:txBody>
      </p:sp>
      <p:sp>
        <p:nvSpPr>
          <p:cNvPr id="7" name="TextBox 6">
            <a:extLst>
              <a:ext uri="{FF2B5EF4-FFF2-40B4-BE49-F238E27FC236}">
                <a16:creationId xmlns:a16="http://schemas.microsoft.com/office/drawing/2014/main" id="{7D507EE9-9D7C-428A-9B56-C72EA8F32719}"/>
              </a:ext>
            </a:extLst>
          </p:cNvPr>
          <p:cNvSpPr txBox="1"/>
          <p:nvPr/>
        </p:nvSpPr>
        <p:spPr>
          <a:xfrm>
            <a:off x="283528" y="3724207"/>
            <a:ext cx="2344983" cy="707886"/>
          </a:xfrm>
          <a:prstGeom prst="rect">
            <a:avLst/>
          </a:prstGeom>
          <a:noFill/>
        </p:spPr>
        <p:txBody>
          <a:bodyPr wrap="square" rtlCol="0">
            <a:spAutoFit/>
          </a:bodyPr>
          <a:lstStyle/>
          <a:p>
            <a:r>
              <a:rPr lang="en-US" sz="2000" b="1" dirty="0" err="1"/>
              <a:t>Kitay-gorod</a:t>
            </a:r>
            <a:r>
              <a:rPr lang="en-US" sz="2000" b="1" dirty="0"/>
              <a:t> (merchants)</a:t>
            </a:r>
          </a:p>
        </p:txBody>
      </p:sp>
      <p:sp>
        <p:nvSpPr>
          <p:cNvPr id="9" name="TextBox 8">
            <a:extLst>
              <a:ext uri="{FF2B5EF4-FFF2-40B4-BE49-F238E27FC236}">
                <a16:creationId xmlns:a16="http://schemas.microsoft.com/office/drawing/2014/main" id="{14997D47-D380-491F-A208-BC74C5582C8A}"/>
              </a:ext>
            </a:extLst>
          </p:cNvPr>
          <p:cNvSpPr txBox="1"/>
          <p:nvPr/>
        </p:nvSpPr>
        <p:spPr>
          <a:xfrm>
            <a:off x="283528" y="4714289"/>
            <a:ext cx="1737778" cy="400110"/>
          </a:xfrm>
          <a:prstGeom prst="rect">
            <a:avLst/>
          </a:prstGeom>
          <a:noFill/>
        </p:spPr>
        <p:txBody>
          <a:bodyPr wrap="square" rtlCol="0">
            <a:spAutoFit/>
          </a:bodyPr>
          <a:lstStyle/>
          <a:p>
            <a:r>
              <a:rPr lang="en-US" sz="2000" b="1" dirty="0"/>
              <a:t>Urban center</a:t>
            </a:r>
          </a:p>
        </p:txBody>
      </p:sp>
      <p:sp>
        <p:nvSpPr>
          <p:cNvPr id="13" name="TextBox 12">
            <a:extLst>
              <a:ext uri="{FF2B5EF4-FFF2-40B4-BE49-F238E27FC236}">
                <a16:creationId xmlns:a16="http://schemas.microsoft.com/office/drawing/2014/main" id="{851FBAD5-7DD0-4C20-A4D4-926409FC2844}"/>
              </a:ext>
            </a:extLst>
          </p:cNvPr>
          <p:cNvSpPr txBox="1"/>
          <p:nvPr/>
        </p:nvSpPr>
        <p:spPr>
          <a:xfrm>
            <a:off x="261488" y="5713533"/>
            <a:ext cx="2293781" cy="400110"/>
          </a:xfrm>
          <a:prstGeom prst="rect">
            <a:avLst/>
          </a:prstGeom>
          <a:noFill/>
        </p:spPr>
        <p:txBody>
          <a:bodyPr wrap="square" rtlCol="0">
            <a:spAutoFit/>
          </a:bodyPr>
          <a:lstStyle/>
          <a:p>
            <a:r>
              <a:rPr lang="en-US" sz="2000" b="1" dirty="0"/>
              <a:t>Religious Center</a:t>
            </a:r>
          </a:p>
        </p:txBody>
      </p:sp>
      <p:sp>
        <p:nvSpPr>
          <p:cNvPr id="15" name="TextBox 14">
            <a:extLst>
              <a:ext uri="{FF2B5EF4-FFF2-40B4-BE49-F238E27FC236}">
                <a16:creationId xmlns:a16="http://schemas.microsoft.com/office/drawing/2014/main" id="{C26CCE95-D094-4128-A221-6CC49E997EA8}"/>
              </a:ext>
            </a:extLst>
          </p:cNvPr>
          <p:cNvSpPr txBox="1"/>
          <p:nvPr/>
        </p:nvSpPr>
        <p:spPr>
          <a:xfrm>
            <a:off x="261487" y="2715942"/>
            <a:ext cx="2293781" cy="707886"/>
          </a:xfrm>
          <a:prstGeom prst="rect">
            <a:avLst/>
          </a:prstGeom>
          <a:noFill/>
        </p:spPr>
        <p:txBody>
          <a:bodyPr wrap="square" rtlCol="0">
            <a:spAutoFit/>
          </a:bodyPr>
          <a:lstStyle/>
          <a:p>
            <a:r>
              <a:rPr lang="en-US" sz="2000" b="1" dirty="0"/>
              <a:t>Moscow River bridge</a:t>
            </a:r>
          </a:p>
        </p:txBody>
      </p:sp>
      <p:sp>
        <p:nvSpPr>
          <p:cNvPr id="17" name="TextBox 16">
            <a:extLst>
              <a:ext uri="{FF2B5EF4-FFF2-40B4-BE49-F238E27FC236}">
                <a16:creationId xmlns:a16="http://schemas.microsoft.com/office/drawing/2014/main" id="{8BB5F528-7B5D-49C6-BABD-9CF423DEDA2D}"/>
              </a:ext>
            </a:extLst>
          </p:cNvPr>
          <p:cNvSpPr txBox="1"/>
          <p:nvPr/>
        </p:nvSpPr>
        <p:spPr>
          <a:xfrm>
            <a:off x="309128" y="1208975"/>
            <a:ext cx="2293781" cy="400110"/>
          </a:xfrm>
          <a:prstGeom prst="rect">
            <a:avLst/>
          </a:prstGeom>
          <a:noFill/>
        </p:spPr>
        <p:txBody>
          <a:bodyPr wrap="square" rtlCol="0">
            <a:spAutoFit/>
          </a:bodyPr>
          <a:lstStyle/>
          <a:p>
            <a:r>
              <a:rPr lang="en-US" sz="2000" b="1" dirty="0"/>
              <a:t>Military</a:t>
            </a:r>
          </a:p>
        </p:txBody>
      </p:sp>
      <p:sp>
        <p:nvSpPr>
          <p:cNvPr id="38" name="TextBox 37">
            <a:extLst>
              <a:ext uri="{FF2B5EF4-FFF2-40B4-BE49-F238E27FC236}">
                <a16:creationId xmlns:a16="http://schemas.microsoft.com/office/drawing/2014/main" id="{64891A3C-90D1-4CD6-93C6-7CBA777D0A60}"/>
              </a:ext>
            </a:extLst>
          </p:cNvPr>
          <p:cNvSpPr txBox="1"/>
          <p:nvPr/>
        </p:nvSpPr>
        <p:spPr>
          <a:xfrm>
            <a:off x="334729" y="442899"/>
            <a:ext cx="1136241" cy="400110"/>
          </a:xfrm>
          <a:prstGeom prst="rect">
            <a:avLst/>
          </a:prstGeom>
          <a:noFill/>
        </p:spPr>
        <p:txBody>
          <a:bodyPr wrap="square" rtlCol="0">
            <a:spAutoFit/>
          </a:bodyPr>
          <a:lstStyle/>
          <a:p>
            <a:r>
              <a:rPr lang="en-US" sz="2000" b="1" dirty="0"/>
              <a:t>Kremlin</a:t>
            </a:r>
          </a:p>
        </p:txBody>
      </p:sp>
      <p:cxnSp>
        <p:nvCxnSpPr>
          <p:cNvPr id="18" name="Straight Arrow Connector 17">
            <a:extLst>
              <a:ext uri="{FF2B5EF4-FFF2-40B4-BE49-F238E27FC236}">
                <a16:creationId xmlns:a16="http://schemas.microsoft.com/office/drawing/2014/main" id="{347F9081-5BB4-4158-8C57-00461E956341}"/>
              </a:ext>
            </a:extLst>
          </p:cNvPr>
          <p:cNvCxnSpPr>
            <a:cxnSpLocks/>
          </p:cNvCxnSpPr>
          <p:nvPr/>
        </p:nvCxnSpPr>
        <p:spPr>
          <a:xfrm>
            <a:off x="1750430" y="769112"/>
            <a:ext cx="5072401" cy="1419516"/>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20" name="Straight Arrow Connector 19">
            <a:extLst>
              <a:ext uri="{FF2B5EF4-FFF2-40B4-BE49-F238E27FC236}">
                <a16:creationId xmlns:a16="http://schemas.microsoft.com/office/drawing/2014/main" id="{5601D0DF-9056-42B1-8D36-4F1C0CF281A5}"/>
              </a:ext>
            </a:extLst>
          </p:cNvPr>
          <p:cNvCxnSpPr>
            <a:cxnSpLocks/>
          </p:cNvCxnSpPr>
          <p:nvPr/>
        </p:nvCxnSpPr>
        <p:spPr>
          <a:xfrm>
            <a:off x="1408377" y="1481804"/>
            <a:ext cx="3760326" cy="851098"/>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21" name="Straight Arrow Connector 20">
            <a:extLst>
              <a:ext uri="{FF2B5EF4-FFF2-40B4-BE49-F238E27FC236}">
                <a16:creationId xmlns:a16="http://schemas.microsoft.com/office/drawing/2014/main" id="{E22D15E7-B3E5-455A-A426-D359247268F3}"/>
              </a:ext>
            </a:extLst>
          </p:cNvPr>
          <p:cNvCxnSpPr>
            <a:cxnSpLocks/>
          </p:cNvCxnSpPr>
          <p:nvPr/>
        </p:nvCxnSpPr>
        <p:spPr>
          <a:xfrm>
            <a:off x="2021306" y="3086976"/>
            <a:ext cx="3946358" cy="335799"/>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23" name="Straight Arrow Connector 22">
            <a:extLst>
              <a:ext uri="{FF2B5EF4-FFF2-40B4-BE49-F238E27FC236}">
                <a16:creationId xmlns:a16="http://schemas.microsoft.com/office/drawing/2014/main" id="{CE72F727-0A84-42CD-9123-A9085D35C358}"/>
              </a:ext>
            </a:extLst>
          </p:cNvPr>
          <p:cNvCxnSpPr>
            <a:cxnSpLocks/>
          </p:cNvCxnSpPr>
          <p:nvPr/>
        </p:nvCxnSpPr>
        <p:spPr>
          <a:xfrm flipV="1">
            <a:off x="1804037" y="3803613"/>
            <a:ext cx="4745322" cy="400109"/>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a:extLst>
              <a:ext uri="{FF2B5EF4-FFF2-40B4-BE49-F238E27FC236}">
                <a16:creationId xmlns:a16="http://schemas.microsoft.com/office/drawing/2014/main" id="{05CAF4DE-5E4E-416A-A290-F5F100CE2684}"/>
              </a:ext>
            </a:extLst>
          </p:cNvPr>
          <p:cNvCxnSpPr>
            <a:cxnSpLocks/>
          </p:cNvCxnSpPr>
          <p:nvPr/>
        </p:nvCxnSpPr>
        <p:spPr>
          <a:xfrm flipV="1">
            <a:off x="2165203" y="4521430"/>
            <a:ext cx="6450946" cy="469491"/>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26" name="Straight Arrow Connector 25">
            <a:extLst>
              <a:ext uri="{FF2B5EF4-FFF2-40B4-BE49-F238E27FC236}">
                <a16:creationId xmlns:a16="http://schemas.microsoft.com/office/drawing/2014/main" id="{171F112F-AC61-4157-A4C2-B08600C62896}"/>
              </a:ext>
            </a:extLst>
          </p:cNvPr>
          <p:cNvCxnSpPr>
            <a:cxnSpLocks/>
            <a:stCxn id="13" idx="3"/>
          </p:cNvCxnSpPr>
          <p:nvPr/>
        </p:nvCxnSpPr>
        <p:spPr>
          <a:xfrm flipV="1">
            <a:off x="2555269" y="5731708"/>
            <a:ext cx="4870019" cy="181880"/>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27" name="Straight Arrow Connector 26">
            <a:extLst>
              <a:ext uri="{FF2B5EF4-FFF2-40B4-BE49-F238E27FC236}">
                <a16:creationId xmlns:a16="http://schemas.microsoft.com/office/drawing/2014/main" id="{575C5301-0CC7-41C0-83C1-5CA2D917B893}"/>
              </a:ext>
            </a:extLst>
          </p:cNvPr>
          <p:cNvCxnSpPr>
            <a:cxnSpLocks/>
          </p:cNvCxnSpPr>
          <p:nvPr/>
        </p:nvCxnSpPr>
        <p:spPr>
          <a:xfrm>
            <a:off x="2165203" y="2053883"/>
            <a:ext cx="5665823" cy="1101967"/>
          </a:xfrm>
          <a:prstGeom prst="straightConnector1">
            <a:avLst/>
          </a:prstGeom>
          <a:ln w="76200">
            <a:solidFill>
              <a:srgbClr val="FF0000"/>
            </a:solidFill>
            <a:tailEnd type="triangle"/>
          </a:ln>
        </p:spPr>
        <p:style>
          <a:lnRef idx="3">
            <a:schemeClr val="accent3"/>
          </a:lnRef>
          <a:fillRef idx="0">
            <a:schemeClr val="accent3"/>
          </a:fillRef>
          <a:effectRef idx="2">
            <a:schemeClr val="accent3"/>
          </a:effectRef>
          <a:fontRef idx="minor">
            <a:schemeClr val="tx1"/>
          </a:fontRef>
        </p:style>
      </p:cxnSp>
      <p:sp>
        <p:nvSpPr>
          <p:cNvPr id="2" name="Slide Number Placeholder 1">
            <a:extLst>
              <a:ext uri="{FF2B5EF4-FFF2-40B4-BE49-F238E27FC236}">
                <a16:creationId xmlns:a16="http://schemas.microsoft.com/office/drawing/2014/main" id="{CE6513C0-756D-4BEE-BD38-CB0120830BD1}"/>
              </a:ext>
            </a:extLst>
          </p:cNvPr>
          <p:cNvSpPr>
            <a:spLocks noGrp="1"/>
          </p:cNvSpPr>
          <p:nvPr>
            <p:ph type="sldNum" sz="quarter" idx="12"/>
          </p:nvPr>
        </p:nvSpPr>
        <p:spPr/>
        <p:txBody>
          <a:bodyPr/>
          <a:lstStyle/>
          <a:p>
            <a:fld id="{07CE569E-9B7C-4CB9-AB80-C0841F922CFF}" type="slidenum">
              <a:rPr lang="en-US" smtClean="0"/>
              <a:t>9</a:t>
            </a:fld>
            <a:endParaRPr lang="en-US"/>
          </a:p>
        </p:txBody>
      </p:sp>
    </p:spTree>
    <p:extLst>
      <p:ext uri="{BB962C8B-B14F-4D97-AF65-F5344CB8AC3E}">
        <p14:creationId xmlns:p14="http://schemas.microsoft.com/office/powerpoint/2010/main" val="547469877"/>
      </p:ext>
    </p:extLst>
  </p:cSld>
  <p:clrMapOvr>
    <a:masterClrMapping/>
  </p:clrMapOvr>
</p:sld>
</file>

<file path=ppt/theme/theme1.xml><?xml version="1.0" encoding="utf-8"?>
<a:theme xmlns:a="http://schemas.openxmlformats.org/drawingml/2006/main" name="PebbleVTI">
  <a:themeElements>
    <a:clrScheme name="AnalogousFromDarkSeedLeftStep">
      <a:dk1>
        <a:srgbClr val="000000"/>
      </a:dk1>
      <a:lt1>
        <a:srgbClr val="FFFFFF"/>
      </a:lt1>
      <a:dk2>
        <a:srgbClr val="233D3C"/>
      </a:dk2>
      <a:lt2>
        <a:srgbClr val="E7E8E2"/>
      </a:lt2>
      <a:accent1>
        <a:srgbClr val="6D4BEB"/>
      </a:accent1>
      <a:accent2>
        <a:srgbClr val="3D5EDC"/>
      </a:accent2>
      <a:accent3>
        <a:srgbClr val="29A0E7"/>
      </a:accent3>
      <a:accent4>
        <a:srgbClr val="14B6B0"/>
      </a:accent4>
      <a:accent5>
        <a:srgbClr val="21B973"/>
      </a:accent5>
      <a:accent6>
        <a:srgbClr val="15BD2A"/>
      </a:accent6>
      <a:hlink>
        <a:srgbClr val="319477"/>
      </a:hlink>
      <a:folHlink>
        <a:srgbClr val="848484"/>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2148</Words>
  <Application>Microsoft Office PowerPoint</Application>
  <PresentationFormat>Widescreen</PresentationFormat>
  <Paragraphs>126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Next LT Pro</vt:lpstr>
      <vt:lpstr>Avenir Next LT Pro Light</vt:lpstr>
      <vt:lpstr>Calibri</vt:lpstr>
      <vt:lpstr>Sitka Subheading</vt:lpstr>
      <vt:lpstr>Symbol</vt:lpstr>
      <vt:lpstr>PebbleVTI</vt:lpstr>
      <vt:lpstr>My Favorite Map:  The Gerritsz/Blaeu 1614 Map of Russia</vt:lpstr>
      <vt:lpstr> Hessel Gerritsz engraved the map of Russia in 1614.    Willem Blaeu published it in Amsterdam, in several editions of his Atlas Major.  My map dates from the 1664 edition. </vt:lpstr>
      <vt:lpstr>Map Cartouche (in Latin)</vt:lpstr>
      <vt:lpstr>PowerPoint Presentation</vt:lpstr>
      <vt:lpstr>PowerPoint Presentation</vt:lpstr>
      <vt:lpstr>The 3 Tzars – 1584 to 1614</vt:lpstr>
      <vt:lpstr>In 1591, someone put a hit on Ivan IV’s 8-year-old son Dmitri (the last Rurik) at this monastery in Uglich.  Whodunit?  Watch the opera…</vt:lpstr>
      <vt:lpstr>Moscow Kremlin 400 years after the Blaeu map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Favorite Map</dc:title>
  <dc:creator>Lorraine</dc:creator>
  <cp:lastModifiedBy>Lorraine</cp:lastModifiedBy>
  <cp:revision>215</cp:revision>
  <dcterms:created xsi:type="dcterms:W3CDTF">2020-07-02T19:25:53Z</dcterms:created>
  <dcterms:modified xsi:type="dcterms:W3CDTF">2021-01-11T22:25:48Z</dcterms:modified>
</cp:coreProperties>
</file>